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57" r:id="rId2"/>
    <p:sldId id="266" r:id="rId3"/>
    <p:sldId id="301" r:id="rId4"/>
    <p:sldId id="302" r:id="rId5"/>
    <p:sldId id="273" r:id="rId6"/>
    <p:sldId id="303" r:id="rId7"/>
    <p:sldId id="304" r:id="rId8"/>
    <p:sldId id="272" r:id="rId9"/>
    <p:sldId id="305" r:id="rId10"/>
    <p:sldId id="306" r:id="rId11"/>
    <p:sldId id="307" r:id="rId12"/>
    <p:sldId id="308" r:id="rId13"/>
    <p:sldId id="309" r:id="rId14"/>
    <p:sldId id="310" r:id="rId15"/>
    <p:sldId id="311" r:id="rId16"/>
    <p:sldId id="312" r:id="rId17"/>
    <p:sldId id="313" r:id="rId18"/>
    <p:sldId id="314" r:id="rId19"/>
    <p:sldId id="315" r:id="rId20"/>
    <p:sldId id="286" r:id="rId21"/>
    <p:sldId id="316" r:id="rId22"/>
    <p:sldId id="317" r:id="rId23"/>
    <p:sldId id="318" r:id="rId24"/>
    <p:sldId id="319" r:id="rId25"/>
    <p:sldId id="320" r:id="rId26"/>
    <p:sldId id="321" r:id="rId27"/>
    <p:sldId id="32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381" autoAdjust="0"/>
  </p:normalViewPr>
  <p:slideViewPr>
    <p:cSldViewPr snapToGrid="0" showGuides="1">
      <p:cViewPr varScale="1">
        <p:scale>
          <a:sx n="73" d="100"/>
          <a:sy n="73" d="100"/>
        </p:scale>
        <p:origin x="1070" y="58"/>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5/5/2023</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5/5/2023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vi-VN" sz="1400" b="0" i="0" dirty="0">
                <a:solidFill>
                  <a:srgbClr val="D1D5DB"/>
                </a:solidFill>
                <a:effectLst/>
                <a:latin typeface="Söhne"/>
              </a:rPr>
              <a:t>- Phần client là chương trình được cài đặt trên máy tính của người dùng, nó sẽ yêu cầu các dịch vụ từ phần server, </a:t>
            </a:r>
          </a:p>
          <a:p>
            <a:pPr marL="0" indent="0" algn="l">
              <a:buFontTx/>
              <a:buNone/>
            </a:pPr>
            <a:r>
              <a:rPr lang="vi-VN" sz="1400" b="0" i="0" dirty="0">
                <a:solidFill>
                  <a:srgbClr val="D1D5DB"/>
                </a:solidFill>
                <a:effectLst/>
                <a:latin typeface="Söhne"/>
              </a:rPr>
              <a:t>- trong khi phần server là chương trình chạy trên một máy chủ đặc biệt để cung cấp các dịch vụ này cho các client.</a:t>
            </a:r>
          </a:p>
          <a:p>
            <a:pPr algn="l"/>
            <a:r>
              <a:rPr lang="vi-VN" sz="1400" b="0" i="0" dirty="0">
                <a:solidFill>
                  <a:srgbClr val="D1D5DB"/>
                </a:solidFill>
                <a:effectLst/>
                <a:latin typeface="Söhne"/>
              </a:rPr>
              <a:t>- Khi người dùng thực hiện một yêu cầu từ phía client, nó sẽ gửi yêu cầu đến phía server, server sẽ xử lý yêu cầu và trả về kết quả cho phía client. </a:t>
            </a:r>
            <a:endParaRPr lang="en-US" sz="1400" dirty="0"/>
          </a:p>
        </p:txBody>
      </p:sp>
      <p:sp>
        <p:nvSpPr>
          <p:cNvPr id="4" name="Slide Number Placeholder 3"/>
          <p:cNvSpPr>
            <a:spLocks noGrp="1"/>
          </p:cNvSpPr>
          <p:nvPr>
            <p:ph type="sldNum" sz="quarter" idx="5"/>
          </p:nvPr>
        </p:nvSpPr>
        <p:spPr/>
        <p:txBody>
          <a:bodyPr/>
          <a:lstStyle/>
          <a:p>
            <a:fld id="{6DC51814-3B91-4036-94D2-3977634EE214}" type="slidenum">
              <a:rPr lang="en-US" smtClean="0"/>
              <a:t>3</a:t>
            </a:fld>
            <a:endParaRPr lang="en-US" dirty="0"/>
          </a:p>
        </p:txBody>
      </p:sp>
    </p:spTree>
    <p:extLst>
      <p:ext uri="{BB962C8B-B14F-4D97-AF65-F5344CB8AC3E}">
        <p14:creationId xmlns:p14="http://schemas.microsoft.com/office/powerpoint/2010/main" val="4090500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endParaRPr lang="en-US" sz="1400" dirty="0"/>
          </a:p>
        </p:txBody>
      </p:sp>
      <p:sp>
        <p:nvSpPr>
          <p:cNvPr id="4" name="Slide Number Placeholder 3"/>
          <p:cNvSpPr>
            <a:spLocks noGrp="1"/>
          </p:cNvSpPr>
          <p:nvPr>
            <p:ph type="sldNum" sz="quarter" idx="5"/>
          </p:nvPr>
        </p:nvSpPr>
        <p:spPr/>
        <p:txBody>
          <a:bodyPr/>
          <a:lstStyle/>
          <a:p>
            <a:fld id="{6DC51814-3B91-4036-94D2-3977634EE214}" type="slidenum">
              <a:rPr lang="en-US" smtClean="0"/>
              <a:t>13</a:t>
            </a:fld>
            <a:endParaRPr lang="en-US" dirty="0"/>
          </a:p>
        </p:txBody>
      </p:sp>
    </p:spTree>
    <p:extLst>
      <p:ext uri="{BB962C8B-B14F-4D97-AF65-F5344CB8AC3E}">
        <p14:creationId xmlns:p14="http://schemas.microsoft.com/office/powerpoint/2010/main" val="2816557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a:buFontTx/>
              <a:buChar char="-"/>
            </a:pPr>
            <a:r>
              <a:rPr lang="vi-VN" sz="1400" dirty="0"/>
              <a:t>Tóm lại, trong một giao dịch thì điều cơ bản nhất là đầu ra sẽ tạo các UTXO dùng để chi tiêu về sau. </a:t>
            </a:r>
          </a:p>
          <a:p>
            <a:pPr marL="285750" indent="-285750" algn="l">
              <a:buFontTx/>
              <a:buChar char="-"/>
            </a:pPr>
            <a:r>
              <a:rPr lang="vi-VN" sz="1400" dirty="0"/>
              <a:t>Trong đầu ra của giao dịch (tạo các UTXO) gồm có lượng bitcoin đc chi tiêu, 1 câu đố mật mã dùng để xac định ai có thể chi tiêu sau này</a:t>
            </a:r>
          </a:p>
          <a:p>
            <a:pPr marL="285750" indent="-285750" algn="l">
              <a:buFontTx/>
              <a:buChar char="-"/>
            </a:pPr>
            <a:r>
              <a:rPr lang="vi-VN" sz="1400" dirty="0"/>
              <a:t>Đầu vào thì gồm có các tham chiều đến các UTXO và sẽ có một unlocking scrypt (thông thường là địa chỉ và chữ kí)</a:t>
            </a:r>
          </a:p>
          <a:p>
            <a:pPr marL="285750" indent="-285750" algn="l">
              <a:buFontTx/>
              <a:buChar char="-"/>
            </a:pPr>
            <a:r>
              <a:rPr lang="vi-VN" sz="1400" dirty="0"/>
              <a:t>Mỗi giao dịch sẽ có phí nhằm tránh các ý đồ tấn công tắc nghẽn với lượng giao dịch ồ ạt</a:t>
            </a:r>
            <a:endParaRPr lang="en-US" sz="1400" dirty="0"/>
          </a:p>
        </p:txBody>
      </p:sp>
      <p:sp>
        <p:nvSpPr>
          <p:cNvPr id="4" name="Slide Number Placeholder 3"/>
          <p:cNvSpPr>
            <a:spLocks noGrp="1"/>
          </p:cNvSpPr>
          <p:nvPr>
            <p:ph type="sldNum" sz="quarter" idx="5"/>
          </p:nvPr>
        </p:nvSpPr>
        <p:spPr/>
        <p:txBody>
          <a:bodyPr/>
          <a:lstStyle/>
          <a:p>
            <a:fld id="{6DC51814-3B91-4036-94D2-3977634EE214}" type="slidenum">
              <a:rPr lang="en-US" smtClean="0"/>
              <a:t>14</a:t>
            </a:fld>
            <a:endParaRPr lang="en-US" dirty="0"/>
          </a:p>
        </p:txBody>
      </p:sp>
    </p:spTree>
    <p:extLst>
      <p:ext uri="{BB962C8B-B14F-4D97-AF65-F5344CB8AC3E}">
        <p14:creationId xmlns:p14="http://schemas.microsoft.com/office/powerpoint/2010/main" val="3262867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a:buFontTx/>
              <a:buChar char="-"/>
            </a:pPr>
            <a:r>
              <a:rPr lang="vi-VN" sz="1400" dirty="0"/>
              <a:t>Trong một giao dịch, đầu vào sẽ là tham chiếu đến các UTXO </a:t>
            </a:r>
          </a:p>
          <a:p>
            <a:pPr marL="285750" indent="-285750" algn="l">
              <a:buFontTx/>
              <a:buChar char="-"/>
            </a:pPr>
            <a:r>
              <a:rPr lang="vi-VN" sz="1400" dirty="0"/>
              <a:t>Đầu ra giao dịch sẽ là các UTXO mới sẽ đc dùng làm đầu vào cho các giao dịch mới</a:t>
            </a:r>
          </a:p>
          <a:p>
            <a:pPr marL="0" indent="0" algn="l">
              <a:buFontTx/>
              <a:buNone/>
            </a:pPr>
            <a:endParaRPr lang="en-US" sz="1400" dirty="0"/>
          </a:p>
        </p:txBody>
      </p:sp>
      <p:sp>
        <p:nvSpPr>
          <p:cNvPr id="4" name="Slide Number Placeholder 3"/>
          <p:cNvSpPr>
            <a:spLocks noGrp="1"/>
          </p:cNvSpPr>
          <p:nvPr>
            <p:ph type="sldNum" sz="quarter" idx="5"/>
          </p:nvPr>
        </p:nvSpPr>
        <p:spPr/>
        <p:txBody>
          <a:bodyPr/>
          <a:lstStyle/>
          <a:p>
            <a:fld id="{6DC51814-3B91-4036-94D2-3977634EE214}" type="slidenum">
              <a:rPr lang="en-US" smtClean="0"/>
              <a:t>15</a:t>
            </a:fld>
            <a:endParaRPr lang="en-US" dirty="0"/>
          </a:p>
        </p:txBody>
      </p:sp>
    </p:spTree>
    <p:extLst>
      <p:ext uri="{BB962C8B-B14F-4D97-AF65-F5344CB8AC3E}">
        <p14:creationId xmlns:p14="http://schemas.microsoft.com/office/powerpoint/2010/main" val="3621736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FontTx/>
              <a:buChar char="-"/>
            </a:pPr>
            <a:r>
              <a:rPr lang="vi-VN" sz="2000" b="0" i="0" dirty="0">
                <a:solidFill>
                  <a:srgbClr val="D1D5DB"/>
                </a:solidFill>
                <a:effectLst/>
                <a:latin typeface="Söhne"/>
              </a:rPr>
              <a:t>Trong Ethereum, ví dụ, mỗi tài khoản bao gồm địa chỉ ví và một trạng thái hiện tại của tài khoản đó, bao gồm số dư và bytecode của các hợp đồng thông minh được lưu trữ trên tài khoản đó. </a:t>
            </a:r>
          </a:p>
          <a:p>
            <a:pPr marL="285750" indent="-285750" algn="l">
              <a:buFontTx/>
              <a:buChar char="-"/>
            </a:pPr>
            <a:r>
              <a:rPr lang="vi-VN" sz="2000" b="0" i="0" dirty="0">
                <a:solidFill>
                  <a:srgbClr val="D1D5DB"/>
                </a:solidFill>
                <a:effectLst/>
                <a:latin typeface="Söhne"/>
              </a:rPr>
              <a:t>Đồng bộ hóa: khi có giao dịch -&gt; trạng thái tài khoản sẽ thay đổi -&gt; đồng bộ hóa toàn mạng -&gt; gây tốn kém và lỗi nếu một nút không đồng bộ hóa hoàn toàn</a:t>
            </a:r>
          </a:p>
          <a:p>
            <a:pPr marL="285750" indent="-285750" algn="l">
              <a:buFontTx/>
              <a:buChar char="-"/>
            </a:pPr>
            <a:r>
              <a:rPr lang="vi-VN" sz="2000" b="0" i="0" dirty="0">
                <a:solidFill>
                  <a:srgbClr val="D1D5DB"/>
                </a:solidFill>
                <a:effectLst/>
                <a:latin typeface="Söhne"/>
              </a:rPr>
              <a:t>Kiểm tra giao dịch: tính toán phức tạp do liên quan đến nhiều tài khoản, không xác định được lịch sử tài khoản (k như UTXO model), không cân bằng do phải kiểm tra tài khoản có liên quan đến giao dịch không</a:t>
            </a:r>
            <a:endParaRPr lang="en-US" sz="1400" dirty="0"/>
          </a:p>
        </p:txBody>
      </p:sp>
      <p:sp>
        <p:nvSpPr>
          <p:cNvPr id="4" name="Slide Number Placeholder 3"/>
          <p:cNvSpPr>
            <a:spLocks noGrp="1"/>
          </p:cNvSpPr>
          <p:nvPr>
            <p:ph type="sldNum" sz="quarter" idx="5"/>
          </p:nvPr>
        </p:nvSpPr>
        <p:spPr/>
        <p:txBody>
          <a:bodyPr/>
          <a:lstStyle/>
          <a:p>
            <a:fld id="{6DC51814-3B91-4036-94D2-3977634EE214}" type="slidenum">
              <a:rPr lang="en-US" smtClean="0"/>
              <a:t>16</a:t>
            </a:fld>
            <a:endParaRPr lang="en-US" dirty="0"/>
          </a:p>
        </p:txBody>
      </p:sp>
    </p:spTree>
    <p:extLst>
      <p:ext uri="{BB962C8B-B14F-4D97-AF65-F5344CB8AC3E}">
        <p14:creationId xmlns:p14="http://schemas.microsoft.com/office/powerpoint/2010/main" val="581027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endParaRPr lang="en-US" sz="1400" dirty="0"/>
          </a:p>
        </p:txBody>
      </p:sp>
      <p:sp>
        <p:nvSpPr>
          <p:cNvPr id="4" name="Slide Number Placeholder 3"/>
          <p:cNvSpPr>
            <a:spLocks noGrp="1"/>
          </p:cNvSpPr>
          <p:nvPr>
            <p:ph type="sldNum" sz="quarter" idx="5"/>
          </p:nvPr>
        </p:nvSpPr>
        <p:spPr/>
        <p:txBody>
          <a:bodyPr/>
          <a:lstStyle/>
          <a:p>
            <a:fld id="{6DC51814-3B91-4036-94D2-3977634EE214}" type="slidenum">
              <a:rPr lang="en-US" smtClean="0"/>
              <a:t>17</a:t>
            </a:fld>
            <a:endParaRPr lang="en-US" dirty="0"/>
          </a:p>
        </p:txBody>
      </p:sp>
    </p:spTree>
    <p:extLst>
      <p:ext uri="{BB962C8B-B14F-4D97-AF65-F5344CB8AC3E}">
        <p14:creationId xmlns:p14="http://schemas.microsoft.com/office/powerpoint/2010/main" val="3838172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endParaRPr lang="en-US" sz="1400" dirty="0"/>
          </a:p>
        </p:txBody>
      </p:sp>
      <p:sp>
        <p:nvSpPr>
          <p:cNvPr id="4" name="Slide Number Placeholder 3"/>
          <p:cNvSpPr>
            <a:spLocks noGrp="1"/>
          </p:cNvSpPr>
          <p:nvPr>
            <p:ph type="sldNum" sz="quarter" idx="5"/>
          </p:nvPr>
        </p:nvSpPr>
        <p:spPr/>
        <p:txBody>
          <a:bodyPr/>
          <a:lstStyle/>
          <a:p>
            <a:fld id="{6DC51814-3B91-4036-94D2-3977634EE214}" type="slidenum">
              <a:rPr lang="en-US" smtClean="0"/>
              <a:t>18</a:t>
            </a:fld>
            <a:endParaRPr lang="en-US" dirty="0"/>
          </a:p>
        </p:txBody>
      </p:sp>
    </p:spTree>
    <p:extLst>
      <p:ext uri="{BB962C8B-B14F-4D97-AF65-F5344CB8AC3E}">
        <p14:creationId xmlns:p14="http://schemas.microsoft.com/office/powerpoint/2010/main" val="1709178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FontTx/>
              <a:buChar char="-"/>
            </a:pPr>
            <a:r>
              <a:rPr lang="vi-VN" sz="2000" b="0" i="0" dirty="0">
                <a:solidFill>
                  <a:srgbClr val="D1D5DB"/>
                </a:solidFill>
                <a:effectLst/>
                <a:latin typeface="Söhne"/>
              </a:rPr>
              <a:t>Cơ chế đồng thuận (consensus mechanism) là một thành phần cốt lõi của hệ thống blockchain, đảm bảo rằng mọi thành viên trên mạng đều đồng ý về trạng thái hiện tại của blockchain và các giao dịch đã được xác nhận</a:t>
            </a:r>
          </a:p>
          <a:p>
            <a:pPr marL="285750" indent="-285750" algn="l">
              <a:buFontTx/>
              <a:buChar char="-"/>
            </a:pPr>
            <a:r>
              <a:rPr lang="vi-VN" sz="2000" b="0" i="0" dirty="0">
                <a:solidFill>
                  <a:srgbClr val="D1D5DB"/>
                </a:solidFill>
                <a:effectLst/>
                <a:latin typeface="Söhne"/>
              </a:rPr>
              <a:t>Đảm bảo nhất quán: đảm bảo mọi ng đều có chung bản sao của blockchain</a:t>
            </a:r>
            <a:endParaRPr lang="en-US" sz="1400" dirty="0"/>
          </a:p>
        </p:txBody>
      </p:sp>
      <p:sp>
        <p:nvSpPr>
          <p:cNvPr id="4" name="Slide Number Placeholder 3"/>
          <p:cNvSpPr>
            <a:spLocks noGrp="1"/>
          </p:cNvSpPr>
          <p:nvPr>
            <p:ph type="sldNum" sz="quarter" idx="5"/>
          </p:nvPr>
        </p:nvSpPr>
        <p:spPr/>
        <p:txBody>
          <a:bodyPr/>
          <a:lstStyle/>
          <a:p>
            <a:fld id="{6DC51814-3B91-4036-94D2-3977634EE214}" type="slidenum">
              <a:rPr lang="en-US" smtClean="0"/>
              <a:t>19</a:t>
            </a:fld>
            <a:endParaRPr lang="en-US" dirty="0"/>
          </a:p>
        </p:txBody>
      </p:sp>
    </p:spTree>
    <p:extLst>
      <p:ext uri="{BB962C8B-B14F-4D97-AF65-F5344CB8AC3E}">
        <p14:creationId xmlns:p14="http://schemas.microsoft.com/office/powerpoint/2010/main" val="2448164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vi-VN" dirty="0"/>
              <a:t>POF:</a:t>
            </a:r>
          </a:p>
          <a:p>
            <a:pPr marL="171450" indent="-171450">
              <a:buFontTx/>
              <a:buChar char="-"/>
            </a:pPr>
            <a:r>
              <a:rPr lang="vi-VN" dirty="0"/>
              <a:t>Trong bitcoin pof là thuật toán băm SHA256 -&gt; miner sẽ phải tìm ra số nonce sao cho giá trị băm header không vượt qua chỉ tiêu (target)</a:t>
            </a:r>
          </a:p>
          <a:p>
            <a:pPr marL="0" indent="0">
              <a:buFontTx/>
              <a:buNone/>
            </a:pPr>
            <a:endParaRPr lang="vi-VN" dirty="0"/>
          </a:p>
          <a:p>
            <a:pPr marL="171450" indent="-171450">
              <a:buFont typeface="Arial" panose="020B0604020202020204" pitchFamily="34" charset="0"/>
              <a:buChar char="•"/>
            </a:pPr>
            <a:r>
              <a:rPr lang="vi-VN" dirty="0"/>
              <a:t>POS:</a:t>
            </a:r>
          </a:p>
          <a:p>
            <a:pPr marL="171450" indent="-171450">
              <a:buFontTx/>
              <a:buChar char="-"/>
            </a:pPr>
            <a:r>
              <a:rPr lang="vi-VN" b="0" i="0" dirty="0">
                <a:solidFill>
                  <a:srgbClr val="D1D5DB"/>
                </a:solidFill>
                <a:effectLst/>
                <a:latin typeface="Söhne"/>
              </a:rPr>
              <a:t>Proof of Stake (PoS) là một cơ chế đồng thuận trong blockchain, được sử dụng để xác định người có quyền tạo block tiếp theo trong chuỗi blockchain dựa trên số lượng token đang giữ. </a:t>
            </a:r>
          </a:p>
          <a:p>
            <a:pPr marL="171450" indent="-171450">
              <a:buFontTx/>
              <a:buChar char="-"/>
            </a:pPr>
            <a:r>
              <a:rPr lang="vi-VN" b="0" i="0" dirty="0">
                <a:solidFill>
                  <a:srgbClr val="D1D5DB"/>
                </a:solidFill>
                <a:effectLst/>
                <a:latin typeface="Söhne"/>
              </a:rPr>
              <a:t>Thay vào đó, các node trong mạng lưới PoS phải gửi một khoản tiền đặt cọc để trở thành validator của mạng. Các validator sẽ được chọn để tạo block tiếp theo dựa trên số lượng token đặt cọc của họ. Nếu validator tạo ra block không hợp lệ, hoặc cố tình gian lận, họ sẽ mất khoản tiền đặt cọc và bị loại khỏi danh sách validator.</a:t>
            </a:r>
            <a:endParaRPr lang="en-US" dirty="0"/>
          </a:p>
        </p:txBody>
      </p:sp>
      <p:sp>
        <p:nvSpPr>
          <p:cNvPr id="4" name="Slide Number Placeholder 3"/>
          <p:cNvSpPr>
            <a:spLocks noGrp="1"/>
          </p:cNvSpPr>
          <p:nvPr>
            <p:ph type="sldNum" sz="quarter" idx="5"/>
          </p:nvPr>
        </p:nvSpPr>
        <p:spPr/>
        <p:txBody>
          <a:bodyPr/>
          <a:lstStyle/>
          <a:p>
            <a:fld id="{6DC51814-3B91-4036-94D2-3977634EE214}" type="slidenum">
              <a:rPr lang="en-US" smtClean="0"/>
              <a:t>20</a:t>
            </a:fld>
            <a:endParaRPr lang="en-US" dirty="0"/>
          </a:p>
        </p:txBody>
      </p:sp>
    </p:spTree>
    <p:extLst>
      <p:ext uri="{BB962C8B-B14F-4D97-AF65-F5344CB8AC3E}">
        <p14:creationId xmlns:p14="http://schemas.microsoft.com/office/powerpoint/2010/main" val="1580852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FontTx/>
              <a:buChar char="-"/>
            </a:pPr>
            <a:endParaRPr lang="en-US" sz="1400" dirty="0"/>
          </a:p>
        </p:txBody>
      </p:sp>
      <p:sp>
        <p:nvSpPr>
          <p:cNvPr id="4" name="Slide Number Placeholder 3"/>
          <p:cNvSpPr>
            <a:spLocks noGrp="1"/>
          </p:cNvSpPr>
          <p:nvPr>
            <p:ph type="sldNum" sz="quarter" idx="5"/>
          </p:nvPr>
        </p:nvSpPr>
        <p:spPr/>
        <p:txBody>
          <a:bodyPr/>
          <a:lstStyle/>
          <a:p>
            <a:fld id="{6DC51814-3B91-4036-94D2-3977634EE214}" type="slidenum">
              <a:rPr lang="en-US" smtClean="0"/>
              <a:t>21</a:t>
            </a:fld>
            <a:endParaRPr lang="en-US" dirty="0"/>
          </a:p>
        </p:txBody>
      </p:sp>
    </p:spTree>
    <p:extLst>
      <p:ext uri="{BB962C8B-B14F-4D97-AF65-F5344CB8AC3E}">
        <p14:creationId xmlns:p14="http://schemas.microsoft.com/office/powerpoint/2010/main" val="3967626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FontTx/>
              <a:buChar char="-"/>
            </a:pPr>
            <a:r>
              <a:rPr lang="vi-VN" sz="2000" b="0" i="0" dirty="0">
                <a:solidFill>
                  <a:srgbClr val="D1D5DB"/>
                </a:solidFill>
                <a:effectLst/>
                <a:latin typeface="Söhne"/>
              </a:rPr>
              <a:t>Đồng coin Bitcoin cũng được sử dụng để thưởng cho các nhà khai thác (miner) khi họ giúp xác nhận các giao dịch trên mạng Bitcoin bằng cách giải các bài toán khó tính. </a:t>
            </a:r>
          </a:p>
          <a:p>
            <a:pPr marL="342900" indent="-342900" algn="l">
              <a:buFontTx/>
              <a:buChar char="-"/>
            </a:pPr>
            <a:r>
              <a:rPr lang="vi-VN" sz="2000" b="0" i="0" dirty="0">
                <a:solidFill>
                  <a:srgbClr val="D1D5DB"/>
                </a:solidFill>
                <a:effectLst/>
                <a:latin typeface="Söhne"/>
              </a:rPr>
              <a:t>Quá trình khai thác đồng coin Bitcoin có thể được xem như một cách để giữ cho mạng Bitcoin an toàn và bảo vệ khỏi các hoạt động gian lận.</a:t>
            </a:r>
            <a:endParaRPr lang="en-US" sz="1400" dirty="0"/>
          </a:p>
        </p:txBody>
      </p:sp>
      <p:sp>
        <p:nvSpPr>
          <p:cNvPr id="4" name="Slide Number Placeholder 3"/>
          <p:cNvSpPr>
            <a:spLocks noGrp="1"/>
          </p:cNvSpPr>
          <p:nvPr>
            <p:ph type="sldNum" sz="quarter" idx="5"/>
          </p:nvPr>
        </p:nvSpPr>
        <p:spPr/>
        <p:txBody>
          <a:bodyPr/>
          <a:lstStyle/>
          <a:p>
            <a:fld id="{6DC51814-3B91-4036-94D2-3977634EE214}" type="slidenum">
              <a:rPr lang="en-US" smtClean="0"/>
              <a:t>22</a:t>
            </a:fld>
            <a:endParaRPr lang="en-US" dirty="0"/>
          </a:p>
        </p:txBody>
      </p:sp>
    </p:spTree>
    <p:extLst>
      <p:ext uri="{BB962C8B-B14F-4D97-AF65-F5344CB8AC3E}">
        <p14:creationId xmlns:p14="http://schemas.microsoft.com/office/powerpoint/2010/main" val="2520892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endParaRPr lang="en-US" sz="1400" dirty="0"/>
          </a:p>
        </p:txBody>
      </p:sp>
      <p:sp>
        <p:nvSpPr>
          <p:cNvPr id="4" name="Slide Number Placeholder 3"/>
          <p:cNvSpPr>
            <a:spLocks noGrp="1"/>
          </p:cNvSpPr>
          <p:nvPr>
            <p:ph type="sldNum" sz="quarter" idx="5"/>
          </p:nvPr>
        </p:nvSpPr>
        <p:spPr/>
        <p:txBody>
          <a:bodyPr/>
          <a:lstStyle/>
          <a:p>
            <a:fld id="{6DC51814-3B91-4036-94D2-3977634EE214}" type="slidenum">
              <a:rPr lang="en-US" smtClean="0"/>
              <a:t>4</a:t>
            </a:fld>
            <a:endParaRPr lang="en-US" dirty="0"/>
          </a:p>
        </p:txBody>
      </p:sp>
    </p:spTree>
    <p:extLst>
      <p:ext uri="{BB962C8B-B14F-4D97-AF65-F5344CB8AC3E}">
        <p14:creationId xmlns:p14="http://schemas.microsoft.com/office/powerpoint/2010/main" val="3499863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FontTx/>
              <a:buChar char="-"/>
            </a:pPr>
            <a:endParaRPr lang="en-US" sz="1400" dirty="0"/>
          </a:p>
        </p:txBody>
      </p:sp>
      <p:sp>
        <p:nvSpPr>
          <p:cNvPr id="4" name="Slide Number Placeholder 3"/>
          <p:cNvSpPr>
            <a:spLocks noGrp="1"/>
          </p:cNvSpPr>
          <p:nvPr>
            <p:ph type="sldNum" sz="quarter" idx="5"/>
          </p:nvPr>
        </p:nvSpPr>
        <p:spPr/>
        <p:txBody>
          <a:bodyPr/>
          <a:lstStyle/>
          <a:p>
            <a:fld id="{6DC51814-3B91-4036-94D2-3977634EE214}" type="slidenum">
              <a:rPr lang="en-US" smtClean="0"/>
              <a:t>23</a:t>
            </a:fld>
            <a:endParaRPr lang="en-US" dirty="0"/>
          </a:p>
        </p:txBody>
      </p:sp>
    </p:spTree>
    <p:extLst>
      <p:ext uri="{BB962C8B-B14F-4D97-AF65-F5344CB8AC3E}">
        <p14:creationId xmlns:p14="http://schemas.microsoft.com/office/powerpoint/2010/main" val="3012042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FontTx/>
              <a:buChar char="-"/>
            </a:pPr>
            <a:endParaRPr lang="en-US" sz="1400" dirty="0"/>
          </a:p>
        </p:txBody>
      </p:sp>
      <p:sp>
        <p:nvSpPr>
          <p:cNvPr id="4" name="Slide Number Placeholder 3"/>
          <p:cNvSpPr>
            <a:spLocks noGrp="1"/>
          </p:cNvSpPr>
          <p:nvPr>
            <p:ph type="sldNum" sz="quarter" idx="5"/>
          </p:nvPr>
        </p:nvSpPr>
        <p:spPr/>
        <p:txBody>
          <a:bodyPr/>
          <a:lstStyle/>
          <a:p>
            <a:fld id="{6DC51814-3B91-4036-94D2-3977634EE214}" type="slidenum">
              <a:rPr lang="en-US" smtClean="0"/>
              <a:t>24</a:t>
            </a:fld>
            <a:endParaRPr lang="en-US" dirty="0"/>
          </a:p>
        </p:txBody>
      </p:sp>
    </p:spTree>
    <p:extLst>
      <p:ext uri="{BB962C8B-B14F-4D97-AF65-F5344CB8AC3E}">
        <p14:creationId xmlns:p14="http://schemas.microsoft.com/office/powerpoint/2010/main" val="1223360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FontTx/>
              <a:buChar char="-"/>
            </a:pPr>
            <a:endParaRPr lang="en-US" sz="1400" dirty="0"/>
          </a:p>
        </p:txBody>
      </p:sp>
      <p:sp>
        <p:nvSpPr>
          <p:cNvPr id="4" name="Slide Number Placeholder 3"/>
          <p:cNvSpPr>
            <a:spLocks noGrp="1"/>
          </p:cNvSpPr>
          <p:nvPr>
            <p:ph type="sldNum" sz="quarter" idx="5"/>
          </p:nvPr>
        </p:nvSpPr>
        <p:spPr/>
        <p:txBody>
          <a:bodyPr/>
          <a:lstStyle/>
          <a:p>
            <a:fld id="{6DC51814-3B91-4036-94D2-3977634EE214}" type="slidenum">
              <a:rPr lang="en-US" smtClean="0"/>
              <a:t>25</a:t>
            </a:fld>
            <a:endParaRPr lang="en-US" dirty="0"/>
          </a:p>
        </p:txBody>
      </p:sp>
    </p:spTree>
    <p:extLst>
      <p:ext uri="{BB962C8B-B14F-4D97-AF65-F5344CB8AC3E}">
        <p14:creationId xmlns:p14="http://schemas.microsoft.com/office/powerpoint/2010/main" val="2739955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FontTx/>
              <a:buChar char="-"/>
            </a:pPr>
            <a:endParaRPr lang="en-US" sz="1400" dirty="0"/>
          </a:p>
        </p:txBody>
      </p:sp>
      <p:sp>
        <p:nvSpPr>
          <p:cNvPr id="4" name="Slide Number Placeholder 3"/>
          <p:cNvSpPr>
            <a:spLocks noGrp="1"/>
          </p:cNvSpPr>
          <p:nvPr>
            <p:ph type="sldNum" sz="quarter" idx="5"/>
          </p:nvPr>
        </p:nvSpPr>
        <p:spPr/>
        <p:txBody>
          <a:bodyPr/>
          <a:lstStyle/>
          <a:p>
            <a:fld id="{6DC51814-3B91-4036-94D2-3977634EE214}" type="slidenum">
              <a:rPr lang="en-US" smtClean="0"/>
              <a:t>26</a:t>
            </a:fld>
            <a:endParaRPr lang="en-US" dirty="0"/>
          </a:p>
        </p:txBody>
      </p:sp>
    </p:spTree>
    <p:extLst>
      <p:ext uri="{BB962C8B-B14F-4D97-AF65-F5344CB8AC3E}">
        <p14:creationId xmlns:p14="http://schemas.microsoft.com/office/powerpoint/2010/main" val="1648356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FontTx/>
              <a:buChar char="-"/>
            </a:pPr>
            <a:endParaRPr lang="en-US" sz="1400" dirty="0"/>
          </a:p>
        </p:txBody>
      </p:sp>
      <p:sp>
        <p:nvSpPr>
          <p:cNvPr id="4" name="Slide Number Placeholder 3"/>
          <p:cNvSpPr>
            <a:spLocks noGrp="1"/>
          </p:cNvSpPr>
          <p:nvPr>
            <p:ph type="sldNum" sz="quarter" idx="5"/>
          </p:nvPr>
        </p:nvSpPr>
        <p:spPr/>
        <p:txBody>
          <a:bodyPr/>
          <a:lstStyle/>
          <a:p>
            <a:fld id="{6DC51814-3B91-4036-94D2-3977634EE214}" type="slidenum">
              <a:rPr lang="en-US" smtClean="0"/>
              <a:t>27</a:t>
            </a:fld>
            <a:endParaRPr lang="en-US" dirty="0"/>
          </a:p>
        </p:txBody>
      </p:sp>
    </p:spTree>
    <p:extLst>
      <p:ext uri="{BB962C8B-B14F-4D97-AF65-F5344CB8AC3E}">
        <p14:creationId xmlns:p14="http://schemas.microsoft.com/office/powerpoint/2010/main" val="2479384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vi-VN" dirty="0"/>
              <a:t>Nhược điểm: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dirty="0"/>
              <a:t>Độ tin cậy thấp: nếu máy chủ gặp sự cố hoặc bị tấn công sẽ ảnh hưởng đến toàn bộ hệ thống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D1D5DB"/>
                </a:solidFill>
                <a:effectLst/>
                <a:latin typeface="Söhne"/>
              </a:rPr>
              <a:t>Hiệu </a:t>
            </a:r>
            <a:r>
              <a:rPr lang="en-US" b="0" i="0" dirty="0" err="1">
                <a:solidFill>
                  <a:srgbClr val="D1D5DB"/>
                </a:solidFill>
                <a:effectLst/>
                <a:latin typeface="Söhne"/>
              </a:rPr>
              <a:t>suất</a:t>
            </a:r>
            <a:r>
              <a:rPr lang="en-US" b="0" i="0" dirty="0">
                <a:solidFill>
                  <a:srgbClr val="D1D5DB"/>
                </a:solidFill>
                <a:effectLst/>
                <a:latin typeface="Söhne"/>
              </a:rPr>
              <a:t> </a:t>
            </a:r>
            <a:r>
              <a:rPr lang="en-US" b="0" i="0" dirty="0" err="1">
                <a:solidFill>
                  <a:srgbClr val="D1D5DB"/>
                </a:solidFill>
                <a:effectLst/>
                <a:latin typeface="Söhne"/>
              </a:rPr>
              <a:t>thấp</a:t>
            </a:r>
            <a:r>
              <a:rPr lang="en-US" b="0" i="0" dirty="0">
                <a:solidFill>
                  <a:srgbClr val="D1D5DB"/>
                </a:solidFill>
                <a:effectLst/>
                <a:latin typeface="Söhne"/>
              </a:rPr>
              <a:t>: </a:t>
            </a:r>
            <a:r>
              <a:rPr lang="en-US" b="0" i="0" dirty="0" err="1">
                <a:solidFill>
                  <a:srgbClr val="D1D5DB"/>
                </a:solidFill>
                <a:effectLst/>
                <a:latin typeface="Söhne"/>
              </a:rPr>
              <a:t>yêu</a:t>
            </a:r>
            <a:r>
              <a:rPr lang="en-US" b="0" i="0" dirty="0">
                <a:solidFill>
                  <a:srgbClr val="D1D5DB"/>
                </a:solidFill>
                <a:effectLst/>
                <a:latin typeface="Söhne"/>
              </a:rPr>
              <a:t> </a:t>
            </a:r>
            <a:r>
              <a:rPr lang="en-US" b="0" i="0" dirty="0" err="1">
                <a:solidFill>
                  <a:srgbClr val="D1D5DB"/>
                </a:solidFill>
                <a:effectLst/>
                <a:latin typeface="Söhne"/>
              </a:rPr>
              <a:t>cầu</a:t>
            </a:r>
            <a:r>
              <a:rPr lang="en-US" b="0" i="0" dirty="0">
                <a:solidFill>
                  <a:srgbClr val="D1D5DB"/>
                </a:solidFill>
                <a:effectLst/>
                <a:latin typeface="Söhne"/>
              </a:rPr>
              <a:t> </a:t>
            </a:r>
            <a:r>
              <a:rPr lang="en-US" b="0" i="0" dirty="0" err="1">
                <a:solidFill>
                  <a:srgbClr val="D1D5DB"/>
                </a:solidFill>
                <a:effectLst/>
                <a:latin typeface="Söhne"/>
              </a:rPr>
              <a:t>tất</a:t>
            </a:r>
            <a:r>
              <a:rPr lang="en-US" b="0" i="0" dirty="0">
                <a:solidFill>
                  <a:srgbClr val="D1D5DB"/>
                </a:solidFill>
                <a:effectLst/>
                <a:latin typeface="Söhne"/>
              </a:rPr>
              <a:t> </a:t>
            </a:r>
            <a:r>
              <a:rPr lang="en-US" b="0" i="0" dirty="0" err="1">
                <a:solidFill>
                  <a:srgbClr val="D1D5DB"/>
                </a:solidFill>
                <a:effectLst/>
                <a:latin typeface="Söhne"/>
              </a:rPr>
              <a:t>cả</a:t>
            </a:r>
            <a:r>
              <a:rPr lang="en-US" b="0" i="0" dirty="0">
                <a:solidFill>
                  <a:srgbClr val="D1D5DB"/>
                </a:solidFill>
                <a:effectLst/>
                <a:latin typeface="Söhne"/>
              </a:rPr>
              <a:t> </a:t>
            </a:r>
            <a:r>
              <a:rPr lang="en-US" b="0" i="0" dirty="0" err="1">
                <a:solidFill>
                  <a:srgbClr val="D1D5DB"/>
                </a:solidFill>
                <a:effectLst/>
                <a:latin typeface="Söhne"/>
              </a:rPr>
              <a:t>các</a:t>
            </a:r>
            <a:r>
              <a:rPr lang="en-US" b="0" i="0" dirty="0">
                <a:solidFill>
                  <a:srgbClr val="D1D5DB"/>
                </a:solidFill>
                <a:effectLst/>
                <a:latin typeface="Söhne"/>
              </a:rPr>
              <a:t> </a:t>
            </a:r>
            <a:r>
              <a:rPr lang="en-US" b="0" i="0" dirty="0" err="1">
                <a:solidFill>
                  <a:srgbClr val="D1D5DB"/>
                </a:solidFill>
                <a:effectLst/>
                <a:latin typeface="Söhne"/>
              </a:rPr>
              <a:t>yêu</a:t>
            </a:r>
            <a:r>
              <a:rPr lang="en-US" b="0" i="0" dirty="0">
                <a:solidFill>
                  <a:srgbClr val="D1D5DB"/>
                </a:solidFill>
                <a:effectLst/>
                <a:latin typeface="Söhne"/>
              </a:rPr>
              <a:t> </a:t>
            </a:r>
            <a:r>
              <a:rPr lang="en-US" b="0" i="0" dirty="0" err="1">
                <a:solidFill>
                  <a:srgbClr val="D1D5DB"/>
                </a:solidFill>
                <a:effectLst/>
                <a:latin typeface="Söhne"/>
              </a:rPr>
              <a:t>cầu</a:t>
            </a:r>
            <a:r>
              <a:rPr lang="en-US" b="0" i="0" dirty="0">
                <a:solidFill>
                  <a:srgbClr val="D1D5DB"/>
                </a:solidFill>
                <a:effectLst/>
                <a:latin typeface="Söhne"/>
              </a:rPr>
              <a:t> </a:t>
            </a:r>
            <a:r>
              <a:rPr lang="en-US" b="0" i="0" dirty="0" err="1">
                <a:solidFill>
                  <a:srgbClr val="D1D5DB"/>
                </a:solidFill>
                <a:effectLst/>
                <a:latin typeface="Söhne"/>
              </a:rPr>
              <a:t>truy</a:t>
            </a:r>
            <a:r>
              <a:rPr lang="en-US" b="0" i="0" dirty="0">
                <a:solidFill>
                  <a:srgbClr val="D1D5DB"/>
                </a:solidFill>
                <a:effectLst/>
                <a:latin typeface="Söhne"/>
              </a:rPr>
              <a:t> </a:t>
            </a:r>
            <a:r>
              <a:rPr lang="en-US" b="0" i="0" dirty="0" err="1">
                <a:solidFill>
                  <a:srgbClr val="D1D5DB"/>
                </a:solidFill>
                <a:effectLst/>
                <a:latin typeface="Söhne"/>
              </a:rPr>
              <a:t>cập</a:t>
            </a:r>
            <a:r>
              <a:rPr lang="en-US" b="0" i="0" dirty="0">
                <a:solidFill>
                  <a:srgbClr val="D1D5DB"/>
                </a:solidFill>
                <a:effectLst/>
                <a:latin typeface="Söhne"/>
              </a:rPr>
              <a:t> </a:t>
            </a:r>
            <a:r>
              <a:rPr lang="en-US" b="0" i="0" dirty="0" err="1">
                <a:solidFill>
                  <a:srgbClr val="D1D5DB"/>
                </a:solidFill>
                <a:effectLst/>
                <a:latin typeface="Söhne"/>
              </a:rPr>
              <a:t>tới</a:t>
            </a:r>
            <a:r>
              <a:rPr lang="en-US" b="0" i="0" dirty="0">
                <a:solidFill>
                  <a:srgbClr val="D1D5DB"/>
                </a:solidFill>
                <a:effectLst/>
                <a:latin typeface="Söhne"/>
              </a:rPr>
              <a:t> </a:t>
            </a:r>
            <a:r>
              <a:rPr lang="en-US" b="0" i="0" dirty="0" err="1">
                <a:solidFill>
                  <a:srgbClr val="D1D5DB"/>
                </a:solidFill>
                <a:effectLst/>
                <a:latin typeface="Söhne"/>
              </a:rPr>
              <a:t>hệ</a:t>
            </a:r>
            <a:r>
              <a:rPr lang="en-US" b="0" i="0" dirty="0">
                <a:solidFill>
                  <a:srgbClr val="D1D5DB"/>
                </a:solidFill>
                <a:effectLst/>
                <a:latin typeface="Söhne"/>
              </a:rPr>
              <a:t> </a:t>
            </a:r>
            <a:r>
              <a:rPr lang="en-US" b="0" i="0" dirty="0" err="1">
                <a:solidFill>
                  <a:srgbClr val="D1D5DB"/>
                </a:solidFill>
                <a:effectLst/>
                <a:latin typeface="Söhne"/>
              </a:rPr>
              <a:t>thống</a:t>
            </a:r>
            <a:r>
              <a:rPr lang="en-US" b="0" i="0" dirty="0">
                <a:solidFill>
                  <a:srgbClr val="D1D5DB"/>
                </a:solidFill>
                <a:effectLst/>
                <a:latin typeface="Söhne"/>
              </a:rPr>
              <a:t> </a:t>
            </a:r>
            <a:r>
              <a:rPr lang="en-US" b="0" i="0" dirty="0" err="1">
                <a:solidFill>
                  <a:srgbClr val="D1D5DB"/>
                </a:solidFill>
                <a:effectLst/>
                <a:latin typeface="Söhne"/>
              </a:rPr>
              <a:t>đều</a:t>
            </a:r>
            <a:r>
              <a:rPr lang="en-US" b="0" i="0" dirty="0">
                <a:solidFill>
                  <a:srgbClr val="D1D5DB"/>
                </a:solidFill>
                <a:effectLst/>
                <a:latin typeface="Söhne"/>
              </a:rPr>
              <a:t> </a:t>
            </a:r>
            <a:r>
              <a:rPr lang="en-US" b="0" i="0" dirty="0" err="1">
                <a:solidFill>
                  <a:srgbClr val="D1D5DB"/>
                </a:solidFill>
                <a:effectLst/>
                <a:latin typeface="Söhne"/>
              </a:rPr>
              <a:t>phải</a:t>
            </a:r>
            <a:r>
              <a:rPr lang="en-US" b="0" i="0" dirty="0">
                <a:solidFill>
                  <a:srgbClr val="D1D5DB"/>
                </a:solidFill>
                <a:effectLst/>
                <a:latin typeface="Söhne"/>
              </a:rPr>
              <a:t> </a:t>
            </a:r>
            <a:r>
              <a:rPr lang="en-US" b="0" i="0" dirty="0" err="1">
                <a:solidFill>
                  <a:srgbClr val="D1D5DB"/>
                </a:solidFill>
                <a:effectLst/>
                <a:latin typeface="Söhne"/>
              </a:rPr>
              <a:t>thông</a:t>
            </a:r>
            <a:r>
              <a:rPr lang="en-US" b="0" i="0" dirty="0">
                <a:solidFill>
                  <a:srgbClr val="D1D5DB"/>
                </a:solidFill>
                <a:effectLst/>
                <a:latin typeface="Söhne"/>
              </a:rPr>
              <a:t> qua </a:t>
            </a:r>
            <a:r>
              <a:rPr lang="en-US" b="0" i="0" dirty="0" err="1">
                <a:solidFill>
                  <a:srgbClr val="D1D5DB"/>
                </a:solidFill>
                <a:effectLst/>
                <a:latin typeface="Söhne"/>
              </a:rPr>
              <a:t>máy</a:t>
            </a:r>
            <a:r>
              <a:rPr lang="en-US" b="0" i="0" dirty="0">
                <a:solidFill>
                  <a:srgbClr val="D1D5DB"/>
                </a:solidFill>
                <a:effectLst/>
                <a:latin typeface="Söhne"/>
              </a:rPr>
              <a:t> </a:t>
            </a:r>
            <a:r>
              <a:rPr lang="en-US" b="0" i="0" dirty="0" err="1">
                <a:solidFill>
                  <a:srgbClr val="D1D5DB"/>
                </a:solidFill>
                <a:effectLst/>
                <a:latin typeface="Söhne"/>
              </a:rPr>
              <a:t>chủ</a:t>
            </a:r>
            <a:r>
              <a:rPr lang="en-US" b="0" i="0" dirty="0">
                <a:solidFill>
                  <a:srgbClr val="D1D5DB"/>
                </a:solidFill>
                <a:effectLst/>
                <a:latin typeface="Söhne"/>
              </a:rPr>
              <a:t> </a:t>
            </a:r>
            <a:r>
              <a:rPr lang="en-US" b="0" i="0" dirty="0" err="1">
                <a:solidFill>
                  <a:srgbClr val="D1D5DB"/>
                </a:solidFill>
                <a:effectLst/>
                <a:latin typeface="Söhne"/>
              </a:rPr>
              <a:t>duy</a:t>
            </a:r>
            <a:r>
              <a:rPr lang="en-US" b="0" i="0" dirty="0">
                <a:solidFill>
                  <a:srgbClr val="D1D5DB"/>
                </a:solidFill>
                <a:effectLst/>
                <a:latin typeface="Söhne"/>
              </a:rPr>
              <a:t> </a:t>
            </a:r>
            <a:r>
              <a:rPr lang="en-US" b="0" i="0" dirty="0" err="1">
                <a:solidFill>
                  <a:srgbClr val="D1D5DB"/>
                </a:solidFill>
                <a:effectLst/>
                <a:latin typeface="Söhne"/>
              </a:rPr>
              <a:t>nhất</a:t>
            </a:r>
            <a:r>
              <a:rPr lang="vi-VN" b="0" i="0" dirty="0">
                <a:solidFill>
                  <a:srgbClr val="D1D5DB"/>
                </a:solidFill>
                <a:effectLst/>
                <a:latin typeface="Söhne"/>
              </a:rPr>
              <a:t> </a:t>
            </a:r>
            <a:r>
              <a:rPr lang="en-US" b="0" i="0" dirty="0" err="1">
                <a:solidFill>
                  <a:srgbClr val="D1D5DB"/>
                </a:solidFill>
                <a:effectLst/>
                <a:latin typeface="Söhne"/>
              </a:rPr>
              <a:t>dẫn</a:t>
            </a:r>
            <a:r>
              <a:rPr lang="en-US" b="0" i="0" dirty="0">
                <a:solidFill>
                  <a:srgbClr val="D1D5DB"/>
                </a:solidFill>
                <a:effectLst/>
                <a:latin typeface="Söhne"/>
              </a:rPr>
              <a:t> </a:t>
            </a:r>
            <a:r>
              <a:rPr lang="en-US" b="0" i="0" dirty="0" err="1">
                <a:solidFill>
                  <a:srgbClr val="D1D5DB"/>
                </a:solidFill>
                <a:effectLst/>
                <a:latin typeface="Söhne"/>
              </a:rPr>
              <a:t>đến</a:t>
            </a:r>
            <a:r>
              <a:rPr lang="en-US" b="0" i="0" dirty="0">
                <a:solidFill>
                  <a:srgbClr val="D1D5DB"/>
                </a:solidFill>
                <a:effectLst/>
                <a:latin typeface="Söhne"/>
              </a:rPr>
              <a:t> </a:t>
            </a:r>
            <a:r>
              <a:rPr lang="en-US" b="0" i="0" dirty="0" err="1">
                <a:solidFill>
                  <a:srgbClr val="D1D5DB"/>
                </a:solidFill>
                <a:effectLst/>
                <a:latin typeface="Söhne"/>
              </a:rPr>
              <a:t>tình</a:t>
            </a:r>
            <a:r>
              <a:rPr lang="en-US" b="0" i="0" dirty="0">
                <a:solidFill>
                  <a:srgbClr val="D1D5DB"/>
                </a:solidFill>
                <a:effectLst/>
                <a:latin typeface="Söhne"/>
              </a:rPr>
              <a:t> </a:t>
            </a:r>
            <a:r>
              <a:rPr lang="en-US" b="0" i="0" dirty="0" err="1">
                <a:solidFill>
                  <a:srgbClr val="D1D5DB"/>
                </a:solidFill>
                <a:effectLst/>
                <a:latin typeface="Söhne"/>
              </a:rPr>
              <a:t>trạng</a:t>
            </a:r>
            <a:r>
              <a:rPr lang="en-US" b="0" i="0" dirty="0">
                <a:solidFill>
                  <a:srgbClr val="D1D5DB"/>
                </a:solidFill>
                <a:effectLst/>
                <a:latin typeface="Söhne"/>
              </a:rPr>
              <a:t> </a:t>
            </a:r>
            <a:r>
              <a:rPr lang="en-US" b="0" i="0" dirty="0" err="1">
                <a:solidFill>
                  <a:srgbClr val="D1D5DB"/>
                </a:solidFill>
                <a:effectLst/>
                <a:latin typeface="Söhne"/>
              </a:rPr>
              <a:t>quá</a:t>
            </a:r>
            <a:r>
              <a:rPr lang="en-US" b="0" i="0" dirty="0">
                <a:solidFill>
                  <a:srgbClr val="D1D5DB"/>
                </a:solidFill>
                <a:effectLst/>
                <a:latin typeface="Söhne"/>
              </a:rPr>
              <a:t> </a:t>
            </a:r>
            <a:r>
              <a:rPr lang="en-US" b="0" i="0" dirty="0" err="1">
                <a:solidFill>
                  <a:srgbClr val="D1D5DB"/>
                </a:solidFill>
                <a:effectLst/>
                <a:latin typeface="Söhne"/>
              </a:rPr>
              <a:t>tải</a:t>
            </a:r>
            <a:r>
              <a:rPr lang="en-US" b="0" i="0" dirty="0">
                <a:solidFill>
                  <a:srgbClr val="D1D5DB"/>
                </a:solidFill>
                <a:effectLst/>
                <a:latin typeface="Söhne"/>
              </a:rPr>
              <a:t> </a:t>
            </a:r>
            <a:r>
              <a:rPr lang="en-US" b="0" i="0" dirty="0" err="1">
                <a:solidFill>
                  <a:srgbClr val="D1D5DB"/>
                </a:solidFill>
                <a:effectLst/>
                <a:latin typeface="Söhne"/>
              </a:rPr>
              <a:t>máy</a:t>
            </a:r>
            <a:r>
              <a:rPr lang="en-US" b="0" i="0" dirty="0">
                <a:solidFill>
                  <a:srgbClr val="D1D5DB"/>
                </a:solidFill>
                <a:effectLst/>
                <a:latin typeface="Söhne"/>
              </a:rPr>
              <a:t> </a:t>
            </a:r>
            <a:r>
              <a:rPr lang="en-US" b="0" i="0" dirty="0" err="1">
                <a:solidFill>
                  <a:srgbClr val="D1D5DB"/>
                </a:solidFill>
                <a:effectLst/>
                <a:latin typeface="Söhne"/>
              </a:rPr>
              <a:t>chủ</a:t>
            </a:r>
            <a:r>
              <a:rPr lang="en-US" b="0" i="0" dirty="0">
                <a:solidFill>
                  <a:srgbClr val="D1D5DB"/>
                </a:solidFill>
                <a:effectLst/>
                <a:latin typeface="Söhne"/>
              </a:rPr>
              <a:t> </a:t>
            </a:r>
            <a:r>
              <a:rPr lang="en-US" b="0" i="0" dirty="0" err="1">
                <a:solidFill>
                  <a:srgbClr val="D1D5DB"/>
                </a:solidFill>
                <a:effectLst/>
                <a:latin typeface="Söhne"/>
              </a:rPr>
              <a:t>và</a:t>
            </a:r>
            <a:r>
              <a:rPr lang="en-US" b="0" i="0" dirty="0">
                <a:solidFill>
                  <a:srgbClr val="D1D5DB"/>
                </a:solidFill>
                <a:effectLst/>
                <a:latin typeface="Söhne"/>
              </a:rPr>
              <a:t> </a:t>
            </a:r>
            <a:r>
              <a:rPr lang="en-US" b="0" i="0" dirty="0" err="1">
                <a:solidFill>
                  <a:srgbClr val="D1D5DB"/>
                </a:solidFill>
                <a:effectLst/>
                <a:latin typeface="Söhne"/>
              </a:rPr>
              <a:t>giảm</a:t>
            </a:r>
            <a:r>
              <a:rPr lang="en-US" b="0" i="0" dirty="0">
                <a:solidFill>
                  <a:srgbClr val="D1D5DB"/>
                </a:solidFill>
                <a:effectLst/>
                <a:latin typeface="Söhne"/>
              </a:rPr>
              <a:t> </a:t>
            </a:r>
            <a:r>
              <a:rPr lang="en-US" b="0" i="0" dirty="0" err="1">
                <a:solidFill>
                  <a:srgbClr val="D1D5DB"/>
                </a:solidFill>
                <a:effectLst/>
                <a:latin typeface="Söhne"/>
              </a:rPr>
              <a:t>hiệu</a:t>
            </a:r>
            <a:r>
              <a:rPr lang="en-US" b="0" i="0" dirty="0">
                <a:solidFill>
                  <a:srgbClr val="D1D5DB"/>
                </a:solidFill>
                <a:effectLst/>
                <a:latin typeface="Söhne"/>
              </a:rPr>
              <a:t> </a:t>
            </a:r>
            <a:r>
              <a:rPr lang="en-US" b="0" i="0" dirty="0" err="1">
                <a:solidFill>
                  <a:srgbClr val="D1D5DB"/>
                </a:solidFill>
                <a:effectLst/>
                <a:latin typeface="Söhne"/>
              </a:rPr>
              <a:t>suất</a:t>
            </a:r>
            <a:r>
              <a:rPr lang="en-US" b="0" i="0" dirty="0">
                <a:solidFill>
                  <a:srgbClr val="D1D5DB"/>
                </a:solidFill>
                <a:effectLst/>
                <a:latin typeface="Söhne"/>
              </a:rPr>
              <a:t> </a:t>
            </a:r>
            <a:r>
              <a:rPr lang="en-US" b="0" i="0" dirty="0" err="1">
                <a:solidFill>
                  <a:srgbClr val="D1D5DB"/>
                </a:solidFill>
                <a:effectLst/>
                <a:latin typeface="Söhne"/>
              </a:rPr>
              <a:t>của</a:t>
            </a:r>
            <a:r>
              <a:rPr lang="en-US" b="0" i="0" dirty="0">
                <a:solidFill>
                  <a:srgbClr val="D1D5DB"/>
                </a:solidFill>
                <a:effectLst/>
                <a:latin typeface="Söhne"/>
              </a:rPr>
              <a:t> </a:t>
            </a:r>
            <a:r>
              <a:rPr lang="en-US" b="0" i="0" dirty="0" err="1">
                <a:solidFill>
                  <a:srgbClr val="D1D5DB"/>
                </a:solidFill>
                <a:effectLst/>
                <a:latin typeface="Söhne"/>
              </a:rPr>
              <a:t>hệ</a:t>
            </a:r>
            <a:r>
              <a:rPr lang="en-US" b="0" i="0" dirty="0">
                <a:solidFill>
                  <a:srgbClr val="D1D5DB"/>
                </a:solidFill>
                <a:effectLst/>
                <a:latin typeface="Söhne"/>
              </a:rPr>
              <a:t> </a:t>
            </a:r>
            <a:r>
              <a:rPr lang="en-US" b="0" i="0" dirty="0" err="1">
                <a:solidFill>
                  <a:srgbClr val="D1D5DB"/>
                </a:solidFill>
                <a:effectLst/>
                <a:latin typeface="Söhne"/>
              </a:rPr>
              <a:t>thống</a:t>
            </a:r>
            <a:r>
              <a:rPr lang="en-US" b="0" i="0" dirty="0">
                <a:solidFill>
                  <a:srgbClr val="D1D5DB"/>
                </a:solidFill>
                <a:effectLst/>
                <a:latin typeface="Söhne"/>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D1D5DB"/>
                </a:solidFill>
                <a:effectLst/>
                <a:latin typeface="Söhne"/>
              </a:rPr>
              <a:t>Chi </a:t>
            </a:r>
            <a:r>
              <a:rPr lang="en-US" b="0" i="0" dirty="0" err="1">
                <a:solidFill>
                  <a:srgbClr val="D1D5DB"/>
                </a:solidFill>
                <a:effectLst/>
                <a:latin typeface="Söhne"/>
              </a:rPr>
              <a:t>phí</a:t>
            </a:r>
            <a:r>
              <a:rPr lang="en-US" b="0" i="0" dirty="0">
                <a:solidFill>
                  <a:srgbClr val="D1D5DB"/>
                </a:solidFill>
                <a:effectLst/>
                <a:latin typeface="Söhne"/>
              </a:rPr>
              <a:t> </a:t>
            </a:r>
            <a:r>
              <a:rPr lang="en-US" b="0" i="0" dirty="0" err="1">
                <a:solidFill>
                  <a:srgbClr val="D1D5DB"/>
                </a:solidFill>
                <a:effectLst/>
                <a:latin typeface="Söhne"/>
              </a:rPr>
              <a:t>cao</a:t>
            </a:r>
            <a:r>
              <a:rPr lang="en-US" b="0" i="0" dirty="0">
                <a:solidFill>
                  <a:srgbClr val="D1D5DB"/>
                </a:solidFill>
                <a:effectLst/>
                <a:latin typeface="Söhne"/>
              </a:rPr>
              <a:t>:</a:t>
            </a:r>
            <a:r>
              <a:rPr lang="vi-VN" b="0" i="0" dirty="0">
                <a:solidFill>
                  <a:srgbClr val="D1D5DB"/>
                </a:solidFill>
                <a:effectLst/>
                <a:latin typeface="Söhne"/>
              </a:rPr>
              <a:t> </a:t>
            </a:r>
            <a:r>
              <a:rPr lang="en-US" b="0" i="0" dirty="0">
                <a:solidFill>
                  <a:srgbClr val="D1D5DB"/>
                </a:solidFill>
                <a:effectLst/>
                <a:latin typeface="Söhne"/>
              </a:rPr>
              <a:t>chi </a:t>
            </a:r>
            <a:r>
              <a:rPr lang="en-US" b="0" i="0" dirty="0" err="1">
                <a:solidFill>
                  <a:srgbClr val="D1D5DB"/>
                </a:solidFill>
                <a:effectLst/>
                <a:latin typeface="Söhne"/>
              </a:rPr>
              <a:t>phí</a:t>
            </a:r>
            <a:r>
              <a:rPr lang="en-US" b="0" i="0" dirty="0">
                <a:solidFill>
                  <a:srgbClr val="D1D5DB"/>
                </a:solidFill>
                <a:effectLst/>
                <a:latin typeface="Söhne"/>
              </a:rPr>
              <a:t> </a:t>
            </a:r>
            <a:r>
              <a:rPr lang="en-US" b="0" i="0" dirty="0" err="1">
                <a:solidFill>
                  <a:srgbClr val="D1D5DB"/>
                </a:solidFill>
                <a:effectLst/>
                <a:latin typeface="Söhne"/>
              </a:rPr>
              <a:t>cao</a:t>
            </a:r>
            <a:r>
              <a:rPr lang="en-US" b="0" i="0" dirty="0">
                <a:solidFill>
                  <a:srgbClr val="D1D5DB"/>
                </a:solidFill>
                <a:effectLst/>
                <a:latin typeface="Söhne"/>
              </a:rPr>
              <a:t> </a:t>
            </a:r>
            <a:r>
              <a:rPr lang="en-US" b="0" i="0" dirty="0" err="1">
                <a:solidFill>
                  <a:srgbClr val="D1D5DB"/>
                </a:solidFill>
                <a:effectLst/>
                <a:latin typeface="Söhne"/>
              </a:rPr>
              <a:t>cho</a:t>
            </a:r>
            <a:r>
              <a:rPr lang="en-US" b="0" i="0" dirty="0">
                <a:solidFill>
                  <a:srgbClr val="D1D5DB"/>
                </a:solidFill>
                <a:effectLst/>
                <a:latin typeface="Söhne"/>
              </a:rPr>
              <a:t> </a:t>
            </a:r>
            <a:r>
              <a:rPr lang="en-US" b="0" i="0" dirty="0" err="1">
                <a:solidFill>
                  <a:srgbClr val="D1D5DB"/>
                </a:solidFill>
                <a:effectLst/>
                <a:latin typeface="Söhne"/>
              </a:rPr>
              <a:t>việc</a:t>
            </a:r>
            <a:r>
              <a:rPr lang="en-US" b="0" i="0" dirty="0">
                <a:solidFill>
                  <a:srgbClr val="D1D5DB"/>
                </a:solidFill>
                <a:effectLst/>
                <a:latin typeface="Söhne"/>
              </a:rPr>
              <a:t> </a:t>
            </a:r>
            <a:r>
              <a:rPr lang="en-US" b="0" i="0" dirty="0" err="1">
                <a:solidFill>
                  <a:srgbClr val="D1D5DB"/>
                </a:solidFill>
                <a:effectLst/>
                <a:latin typeface="Söhne"/>
              </a:rPr>
              <a:t>mua</a:t>
            </a:r>
            <a:r>
              <a:rPr lang="en-US" b="0" i="0" dirty="0">
                <a:solidFill>
                  <a:srgbClr val="D1D5DB"/>
                </a:solidFill>
                <a:effectLst/>
                <a:latin typeface="Söhne"/>
              </a:rPr>
              <a:t> </a:t>
            </a:r>
            <a:r>
              <a:rPr lang="en-US" b="0" i="0" dirty="0" err="1">
                <a:solidFill>
                  <a:srgbClr val="D1D5DB"/>
                </a:solidFill>
                <a:effectLst/>
                <a:latin typeface="Söhne"/>
              </a:rPr>
              <a:t>sắm</a:t>
            </a:r>
            <a:r>
              <a:rPr lang="en-US" b="0" i="0" dirty="0">
                <a:solidFill>
                  <a:srgbClr val="D1D5DB"/>
                </a:solidFill>
                <a:effectLst/>
                <a:latin typeface="Söhne"/>
              </a:rPr>
              <a:t>, </a:t>
            </a:r>
            <a:r>
              <a:rPr lang="en-US" b="0" i="0" dirty="0" err="1">
                <a:solidFill>
                  <a:srgbClr val="D1D5DB"/>
                </a:solidFill>
                <a:effectLst/>
                <a:latin typeface="Söhne"/>
              </a:rPr>
              <a:t>cài</a:t>
            </a:r>
            <a:r>
              <a:rPr lang="en-US" b="0" i="0" dirty="0">
                <a:solidFill>
                  <a:srgbClr val="D1D5DB"/>
                </a:solidFill>
                <a:effectLst/>
                <a:latin typeface="Söhne"/>
              </a:rPr>
              <a:t> </a:t>
            </a:r>
            <a:r>
              <a:rPr lang="en-US" b="0" i="0" dirty="0" err="1">
                <a:solidFill>
                  <a:srgbClr val="D1D5DB"/>
                </a:solidFill>
                <a:effectLst/>
                <a:latin typeface="Söhne"/>
              </a:rPr>
              <a:t>đặt</a:t>
            </a:r>
            <a:r>
              <a:rPr lang="en-US" b="0" i="0" dirty="0">
                <a:solidFill>
                  <a:srgbClr val="D1D5DB"/>
                </a:solidFill>
                <a:effectLst/>
                <a:latin typeface="Söhne"/>
              </a:rPr>
              <a:t>, </a:t>
            </a:r>
            <a:r>
              <a:rPr lang="en-US" b="0" i="0" dirty="0" err="1">
                <a:solidFill>
                  <a:srgbClr val="D1D5DB"/>
                </a:solidFill>
                <a:effectLst/>
                <a:latin typeface="Söhne"/>
              </a:rPr>
              <a:t>bảo</a:t>
            </a:r>
            <a:r>
              <a:rPr lang="en-US" b="0" i="0" dirty="0">
                <a:solidFill>
                  <a:srgbClr val="D1D5DB"/>
                </a:solidFill>
                <a:effectLst/>
                <a:latin typeface="Söhne"/>
              </a:rPr>
              <a:t> </a:t>
            </a:r>
            <a:r>
              <a:rPr lang="en-US" b="0" i="0" dirty="0" err="1">
                <a:solidFill>
                  <a:srgbClr val="D1D5DB"/>
                </a:solidFill>
                <a:effectLst/>
                <a:latin typeface="Söhne"/>
              </a:rPr>
              <a:t>trì</a:t>
            </a:r>
            <a:r>
              <a:rPr lang="en-US" b="0" i="0" dirty="0">
                <a:solidFill>
                  <a:srgbClr val="D1D5DB"/>
                </a:solidFill>
                <a:effectLst/>
                <a:latin typeface="Söhne"/>
              </a:rPr>
              <a:t> </a:t>
            </a:r>
            <a:r>
              <a:rPr lang="en-US" b="0" i="0" dirty="0" err="1">
                <a:solidFill>
                  <a:srgbClr val="D1D5DB"/>
                </a:solidFill>
                <a:effectLst/>
                <a:latin typeface="Söhne"/>
              </a:rPr>
              <a:t>và</a:t>
            </a:r>
            <a:r>
              <a:rPr lang="en-US" b="0" i="0" dirty="0">
                <a:solidFill>
                  <a:srgbClr val="D1D5DB"/>
                </a:solidFill>
                <a:effectLst/>
                <a:latin typeface="Söhne"/>
              </a:rPr>
              <a:t> </a:t>
            </a:r>
            <a:r>
              <a:rPr lang="en-US" b="0" i="0" dirty="0" err="1">
                <a:solidFill>
                  <a:srgbClr val="D1D5DB"/>
                </a:solidFill>
                <a:effectLst/>
                <a:latin typeface="Söhne"/>
              </a:rPr>
              <a:t>nâng</a:t>
            </a:r>
            <a:r>
              <a:rPr lang="en-US" b="0" i="0" dirty="0">
                <a:solidFill>
                  <a:srgbClr val="D1D5DB"/>
                </a:solidFill>
                <a:effectLst/>
                <a:latin typeface="Söhne"/>
              </a:rPr>
              <a:t> </a:t>
            </a:r>
            <a:r>
              <a:rPr lang="en-US" b="0" i="0" dirty="0" err="1">
                <a:solidFill>
                  <a:srgbClr val="D1D5DB"/>
                </a:solidFill>
                <a:effectLst/>
                <a:latin typeface="Söhne"/>
              </a:rPr>
              <a:t>cấp</a:t>
            </a:r>
            <a:r>
              <a:rPr lang="en-US" b="0" i="0" dirty="0">
                <a:solidFill>
                  <a:srgbClr val="D1D5DB"/>
                </a:solidFill>
                <a:effectLst/>
                <a:latin typeface="Söhne"/>
              </a:rPr>
              <a:t> </a:t>
            </a:r>
            <a:r>
              <a:rPr lang="en-US" b="0" i="0" dirty="0" err="1">
                <a:solidFill>
                  <a:srgbClr val="D1D5DB"/>
                </a:solidFill>
                <a:effectLst/>
                <a:latin typeface="Söhne"/>
              </a:rPr>
              <a:t>máy</a:t>
            </a:r>
            <a:r>
              <a:rPr lang="en-US" b="0" i="0" dirty="0">
                <a:solidFill>
                  <a:srgbClr val="D1D5DB"/>
                </a:solidFill>
                <a:effectLst/>
                <a:latin typeface="Söhne"/>
              </a:rPr>
              <a:t> </a:t>
            </a:r>
            <a:r>
              <a:rPr lang="en-US" b="0" i="0" dirty="0" err="1">
                <a:solidFill>
                  <a:srgbClr val="D1D5DB"/>
                </a:solidFill>
                <a:effectLst/>
                <a:latin typeface="Söhne"/>
              </a:rPr>
              <a:t>chủ</a:t>
            </a:r>
            <a:r>
              <a:rPr lang="en-US" b="0" i="0" dirty="0">
                <a:solidFill>
                  <a:srgbClr val="D1D5DB"/>
                </a:solidFill>
                <a:effectLst/>
                <a:latin typeface="Söhne"/>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b="0" i="0" dirty="0">
                <a:solidFill>
                  <a:srgbClr val="D1D5DB"/>
                </a:solidFill>
                <a:effectLst/>
                <a:latin typeface="Söhne"/>
              </a:rPr>
              <a:t>Khả năng mở rộng hạn chế:  khi số lượng người dùng và dữ liệu tăng lên, hệ thống sẽ gặp khó khăn trong việc xử lý lượng thông tin lớn và yêu cầu thêm nhiều máy chủ để quản lý hệ thống.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b="0" i="0" dirty="0">
                <a:solidFill>
                  <a:srgbClr val="D1D5DB"/>
                </a:solidFill>
                <a:effectLst/>
                <a:latin typeface="Söhne"/>
              </a:rPr>
              <a:t>An ninh yếu: Vì hệ thống tập trung được quản lý bởi một số máy chủ, việc tấn công vào các máy chủ đó có thể dẫn đến việc lộ thông tin và dữ liệu quan trọng của hệ thống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vi-VN" b="0" i="0" dirty="0">
              <a:solidFill>
                <a:srgbClr val="D1D5DB"/>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b="0" i="0" dirty="0">
                <a:solidFill>
                  <a:srgbClr val="D1D5DB"/>
                </a:solidFill>
                <a:effectLst/>
                <a:latin typeface="Söhne"/>
              </a:rPr>
              <a:t>Lí do:</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b="0" i="0" dirty="0">
                <a:solidFill>
                  <a:srgbClr val="D1D5DB"/>
                </a:solidFill>
                <a:effectLst/>
                <a:latin typeface="Söhne"/>
              </a:rPr>
              <a:t>Giải quyết vấn đề trung gian: Hệ thống tài chính truyền thống thường yêu cầu sự tham gia của các bên trung gian để xác nhận và chuyển tiền. Tuy nhiên, các bên trung gian này có thể làm tăng chi phí và thời gian giao dịch cũng như gây ra rủi ro an ninh. Bitcoin giúp giải quyết vấn đề này bằng cách cho phép các giao dịch trực tiếp giữa các bên mà không cần thông qua bất kỳ bên trung gian nào.</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b="0" i="0" dirty="0">
                <a:solidFill>
                  <a:srgbClr val="D1D5DB"/>
                </a:solidFill>
                <a:effectLst/>
                <a:latin typeface="Söhne"/>
              </a:rPr>
              <a:t>Đảm bảo tính minh bạch: Với hệ thống tài chính truyền thống, các giao dịch và dữ liệu thường được lưu trữ và xử lý trên các máy chủ tập trung, đôi khi dẫn đến sự thiếu minh bạch và rủi ro lạm dụng thông tin. Blockchain giúp giải quyết vấn đề này bằng cách lưu trữ dữ liệu trên một mạng lưới phân tán các nút mạng, mỗi nút mạng đều chứa một bản sao đầy đủ của toàn bộ dữ liệu. Nhờ đó, dữ liệu trên blockchain được đảm bảo tính toàn vẹn và minh bạch cao.</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b="0" i="0" dirty="0">
                <a:solidFill>
                  <a:srgbClr val="D1D5DB"/>
                </a:solidFill>
                <a:effectLst/>
                <a:latin typeface="Söhne"/>
              </a:rPr>
              <a:t>Đảm bảo tính an toàn: Với các phương pháp lưu trữ thông tin truyền thống, thông tin của người dùng có thể dễ dàng bị đánh cắp hoặc sửa đổi bởi hacker hoặc các bên xấu. Blockchain giúp giải quyết vấn đề này bằng cách sử dụng mã hóa và chữ ký điện tử để đảm bảo tính toàn vẹn và bảo mật của dữ liệu trên mạng lưới.</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6DC51814-3B91-4036-94D2-3977634EE214}" type="slidenum">
              <a:rPr lang="en-US" smtClean="0"/>
              <a:t>5</a:t>
            </a:fld>
            <a:endParaRPr lang="en-US" dirty="0"/>
          </a:p>
        </p:txBody>
      </p:sp>
    </p:spTree>
    <p:extLst>
      <p:ext uri="{BB962C8B-B14F-4D97-AF65-F5344CB8AC3E}">
        <p14:creationId xmlns:p14="http://schemas.microsoft.com/office/powerpoint/2010/main" val="1976517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endParaRPr lang="en-US" sz="1400" dirty="0"/>
          </a:p>
        </p:txBody>
      </p:sp>
      <p:sp>
        <p:nvSpPr>
          <p:cNvPr id="4" name="Slide Number Placeholder 3"/>
          <p:cNvSpPr>
            <a:spLocks noGrp="1"/>
          </p:cNvSpPr>
          <p:nvPr>
            <p:ph type="sldNum" sz="quarter" idx="5"/>
          </p:nvPr>
        </p:nvSpPr>
        <p:spPr/>
        <p:txBody>
          <a:bodyPr/>
          <a:lstStyle/>
          <a:p>
            <a:fld id="{6DC51814-3B91-4036-94D2-3977634EE214}" type="slidenum">
              <a:rPr lang="en-US" smtClean="0"/>
              <a:t>6</a:t>
            </a:fld>
            <a:endParaRPr lang="en-US" dirty="0"/>
          </a:p>
        </p:txBody>
      </p:sp>
    </p:spTree>
    <p:extLst>
      <p:ext uri="{BB962C8B-B14F-4D97-AF65-F5344CB8AC3E}">
        <p14:creationId xmlns:p14="http://schemas.microsoft.com/office/powerpoint/2010/main" val="4130394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endParaRPr lang="en-US" sz="1400" dirty="0"/>
          </a:p>
        </p:txBody>
      </p:sp>
      <p:sp>
        <p:nvSpPr>
          <p:cNvPr id="4" name="Slide Number Placeholder 3"/>
          <p:cNvSpPr>
            <a:spLocks noGrp="1"/>
          </p:cNvSpPr>
          <p:nvPr>
            <p:ph type="sldNum" sz="quarter" idx="5"/>
          </p:nvPr>
        </p:nvSpPr>
        <p:spPr/>
        <p:txBody>
          <a:bodyPr/>
          <a:lstStyle/>
          <a:p>
            <a:fld id="{6DC51814-3B91-4036-94D2-3977634EE214}" type="slidenum">
              <a:rPr lang="en-US" smtClean="0"/>
              <a:t>7</a:t>
            </a:fld>
            <a:endParaRPr lang="en-US" dirty="0"/>
          </a:p>
        </p:txBody>
      </p:sp>
    </p:spTree>
    <p:extLst>
      <p:ext uri="{BB962C8B-B14F-4D97-AF65-F5344CB8AC3E}">
        <p14:creationId xmlns:p14="http://schemas.microsoft.com/office/powerpoint/2010/main" val="1903994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FontTx/>
              <a:buChar char="-"/>
            </a:pPr>
            <a:r>
              <a:rPr lang="vi-VN" sz="2000" b="0" i="0" dirty="0">
                <a:solidFill>
                  <a:srgbClr val="D1D5DB"/>
                </a:solidFill>
                <a:effectLst/>
                <a:latin typeface="Söhne"/>
              </a:rPr>
              <a:t>Khi người dùng muốn nhận Bitcoin, họ chỉ cần chia sẻ địa chỉ Bitcoin của mình với người gửi. Người gửi sẽ gửi Bitcoin đến địa chỉ Bitcoin đó và giao dịch sẽ được xác nhận và lưu trữ trên mạng lưới blockchain.</a:t>
            </a:r>
          </a:p>
          <a:p>
            <a:pPr marL="285750" indent="-285750" algn="l">
              <a:buFontTx/>
              <a:buChar char="-"/>
            </a:pPr>
            <a:r>
              <a:rPr lang="vi-VN" sz="2000" b="0" i="0" dirty="0">
                <a:solidFill>
                  <a:srgbClr val="D1D5DB"/>
                </a:solidFill>
                <a:effectLst/>
                <a:latin typeface="Söhne"/>
              </a:rPr>
              <a:t>Khi người dùng muốn chi tiêu Bitcoin, họ cần sử dụng khóa bí mật của tài khoản của mình để ký giao dịch và chứng thực việc chuyển Bitcoin đến địa chỉ Bitcoin của người nhận. Sau đó, giao dịch sẽ được xác nhận và lưu trữ trên mạng lưới blockchain.</a:t>
            </a:r>
            <a:endParaRPr lang="en-US" sz="1400" dirty="0"/>
          </a:p>
        </p:txBody>
      </p:sp>
      <p:sp>
        <p:nvSpPr>
          <p:cNvPr id="4" name="Slide Number Placeholder 3"/>
          <p:cNvSpPr>
            <a:spLocks noGrp="1"/>
          </p:cNvSpPr>
          <p:nvPr>
            <p:ph type="sldNum" sz="quarter" idx="5"/>
          </p:nvPr>
        </p:nvSpPr>
        <p:spPr/>
        <p:txBody>
          <a:bodyPr/>
          <a:lstStyle/>
          <a:p>
            <a:fld id="{6DC51814-3B91-4036-94D2-3977634EE214}" type="slidenum">
              <a:rPr lang="en-US" smtClean="0"/>
              <a:t>9</a:t>
            </a:fld>
            <a:endParaRPr lang="en-US" dirty="0"/>
          </a:p>
        </p:txBody>
      </p:sp>
    </p:spTree>
    <p:extLst>
      <p:ext uri="{BB962C8B-B14F-4D97-AF65-F5344CB8AC3E}">
        <p14:creationId xmlns:p14="http://schemas.microsoft.com/office/powerpoint/2010/main" val="2681770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endParaRPr lang="en-US" sz="1400" dirty="0"/>
          </a:p>
        </p:txBody>
      </p:sp>
      <p:sp>
        <p:nvSpPr>
          <p:cNvPr id="4" name="Slide Number Placeholder 3"/>
          <p:cNvSpPr>
            <a:spLocks noGrp="1"/>
          </p:cNvSpPr>
          <p:nvPr>
            <p:ph type="sldNum" sz="quarter" idx="5"/>
          </p:nvPr>
        </p:nvSpPr>
        <p:spPr/>
        <p:txBody>
          <a:bodyPr/>
          <a:lstStyle/>
          <a:p>
            <a:fld id="{6DC51814-3B91-4036-94D2-3977634EE214}" type="slidenum">
              <a:rPr lang="en-US" smtClean="0"/>
              <a:t>10</a:t>
            </a:fld>
            <a:endParaRPr lang="en-US" dirty="0"/>
          </a:p>
        </p:txBody>
      </p:sp>
    </p:spTree>
    <p:extLst>
      <p:ext uri="{BB962C8B-B14F-4D97-AF65-F5344CB8AC3E}">
        <p14:creationId xmlns:p14="http://schemas.microsoft.com/office/powerpoint/2010/main" val="768436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400" dirty="0"/>
              <a:t>- </a:t>
            </a:r>
            <a:r>
              <a:rPr lang="en-US" sz="2000" b="0" i="0" dirty="0" err="1">
                <a:solidFill>
                  <a:srgbClr val="ABB2BF"/>
                </a:solidFill>
                <a:effectLst/>
                <a:latin typeface="Helvetica Neue"/>
              </a:rPr>
              <a:t>Ví</a:t>
            </a:r>
            <a:r>
              <a:rPr lang="en-US" sz="2000" b="0" i="0" dirty="0">
                <a:solidFill>
                  <a:srgbClr val="ABB2BF"/>
                </a:solidFill>
                <a:effectLst/>
                <a:latin typeface="Helvetica Neue"/>
              </a:rPr>
              <a:t> bitcoin k </a:t>
            </a:r>
            <a:r>
              <a:rPr lang="en-US" sz="2000" b="0" i="0" dirty="0" err="1">
                <a:solidFill>
                  <a:srgbClr val="ABB2BF"/>
                </a:solidFill>
                <a:effectLst/>
                <a:latin typeface="Helvetica Neue"/>
              </a:rPr>
              <a:t>chứa</a:t>
            </a:r>
            <a:r>
              <a:rPr lang="en-US" sz="2000" b="0" i="0" dirty="0">
                <a:solidFill>
                  <a:srgbClr val="ABB2BF"/>
                </a:solidFill>
                <a:effectLst/>
                <a:latin typeface="Helvetica Neue"/>
              </a:rPr>
              <a:t> bitcoin, </a:t>
            </a:r>
            <a:r>
              <a:rPr lang="en-US" sz="2000" b="0" i="0" dirty="0" err="1">
                <a:solidFill>
                  <a:srgbClr val="ABB2BF"/>
                </a:solidFill>
                <a:effectLst/>
                <a:latin typeface="Helvetica Neue"/>
              </a:rPr>
              <a:t>chỉ</a:t>
            </a:r>
            <a:r>
              <a:rPr lang="en-US" sz="2000" b="0" i="0" dirty="0">
                <a:solidFill>
                  <a:srgbClr val="ABB2BF"/>
                </a:solidFill>
                <a:effectLst/>
                <a:latin typeface="Helvetica Neue"/>
              </a:rPr>
              <a:t> </a:t>
            </a:r>
            <a:r>
              <a:rPr lang="en-US" sz="2000" b="0" i="0" dirty="0" err="1">
                <a:solidFill>
                  <a:srgbClr val="ABB2BF"/>
                </a:solidFill>
                <a:effectLst/>
                <a:latin typeface="Helvetica Neue"/>
              </a:rPr>
              <a:t>chứa</a:t>
            </a:r>
            <a:r>
              <a:rPr lang="en-US" sz="2000" b="0" i="0" dirty="0">
                <a:solidFill>
                  <a:srgbClr val="ABB2BF"/>
                </a:solidFill>
                <a:effectLst/>
                <a:latin typeface="Helvetica Neue"/>
              </a:rPr>
              <a:t> </a:t>
            </a:r>
            <a:r>
              <a:rPr lang="en-US" sz="2000" b="0" i="0" dirty="0" err="1">
                <a:solidFill>
                  <a:srgbClr val="ABB2BF"/>
                </a:solidFill>
                <a:effectLst/>
                <a:latin typeface="Helvetica Neue"/>
              </a:rPr>
              <a:t>các</a:t>
            </a:r>
            <a:r>
              <a:rPr lang="en-US" sz="2000" b="0" i="0" dirty="0">
                <a:solidFill>
                  <a:srgbClr val="ABB2BF"/>
                </a:solidFill>
                <a:effectLst/>
                <a:latin typeface="Helvetica Neue"/>
              </a:rPr>
              <a:t> </a:t>
            </a:r>
            <a:r>
              <a:rPr lang="en-US" sz="2000" b="0" i="0" dirty="0" err="1">
                <a:solidFill>
                  <a:srgbClr val="ABB2BF"/>
                </a:solidFill>
                <a:effectLst/>
                <a:latin typeface="Helvetica Neue"/>
              </a:rPr>
              <a:t>khóa</a:t>
            </a:r>
            <a:r>
              <a:rPr lang="en-US" sz="2000" b="0" i="0" dirty="0">
                <a:solidFill>
                  <a:srgbClr val="ABB2BF"/>
                </a:solidFill>
                <a:effectLst/>
                <a:latin typeface="Helvetica Neue"/>
              </a:rPr>
              <a:t>, bitcoin </a:t>
            </a:r>
            <a:r>
              <a:rPr lang="en-US" sz="2000" b="0" i="0" dirty="0" err="1">
                <a:solidFill>
                  <a:srgbClr val="ABB2BF"/>
                </a:solidFill>
                <a:effectLst/>
                <a:latin typeface="Helvetica Neue"/>
              </a:rPr>
              <a:t>đc</a:t>
            </a:r>
            <a:r>
              <a:rPr lang="en-US" sz="2000" b="0" i="0" dirty="0">
                <a:solidFill>
                  <a:srgbClr val="ABB2BF"/>
                </a:solidFill>
                <a:effectLst/>
                <a:latin typeface="Helvetica Neue"/>
              </a:rPr>
              <a:t> </a:t>
            </a:r>
            <a:r>
              <a:rPr lang="en-US" sz="2000" b="0" i="0" dirty="0" err="1">
                <a:solidFill>
                  <a:srgbClr val="ABB2BF"/>
                </a:solidFill>
                <a:effectLst/>
                <a:latin typeface="Helvetica Neue"/>
              </a:rPr>
              <a:t>ghi</a:t>
            </a:r>
            <a:r>
              <a:rPr lang="en-US" sz="2000" b="0" i="0" dirty="0">
                <a:solidFill>
                  <a:srgbClr val="ABB2BF"/>
                </a:solidFill>
                <a:effectLst/>
                <a:latin typeface="Helvetica Neue"/>
              </a:rPr>
              <a:t> </a:t>
            </a:r>
            <a:r>
              <a:rPr lang="en-US" sz="2000" b="0" i="0" dirty="0" err="1">
                <a:solidFill>
                  <a:srgbClr val="ABB2BF"/>
                </a:solidFill>
                <a:effectLst/>
                <a:latin typeface="Helvetica Neue"/>
              </a:rPr>
              <a:t>lại</a:t>
            </a:r>
            <a:r>
              <a:rPr lang="en-US" sz="2000" b="0" i="0" dirty="0">
                <a:solidFill>
                  <a:srgbClr val="ABB2BF"/>
                </a:solidFill>
                <a:effectLst/>
                <a:latin typeface="Helvetica Neue"/>
              </a:rPr>
              <a:t> </a:t>
            </a:r>
            <a:r>
              <a:rPr lang="en-US" sz="2000" b="0" i="0" dirty="0" err="1">
                <a:solidFill>
                  <a:srgbClr val="ABB2BF"/>
                </a:solidFill>
                <a:effectLst/>
                <a:latin typeface="Helvetica Neue"/>
              </a:rPr>
              <a:t>vào</a:t>
            </a:r>
            <a:r>
              <a:rPr lang="en-US" sz="2000" b="0" i="0" dirty="0">
                <a:solidFill>
                  <a:srgbClr val="ABB2BF"/>
                </a:solidFill>
                <a:effectLst/>
                <a:latin typeface="Helvetica Neue"/>
              </a:rPr>
              <a:t> blockchain, ng </a:t>
            </a:r>
            <a:r>
              <a:rPr lang="en-US" sz="2000" b="0" i="0" dirty="0" err="1">
                <a:solidFill>
                  <a:srgbClr val="ABB2BF"/>
                </a:solidFill>
                <a:effectLst/>
                <a:latin typeface="Helvetica Neue"/>
              </a:rPr>
              <a:t>dùng</a:t>
            </a:r>
            <a:r>
              <a:rPr lang="en-US" sz="2000" b="0" i="0" dirty="0">
                <a:solidFill>
                  <a:srgbClr val="ABB2BF"/>
                </a:solidFill>
                <a:effectLst/>
                <a:latin typeface="Helvetica Neue"/>
              </a:rPr>
              <a:t> </a:t>
            </a:r>
            <a:r>
              <a:rPr lang="en-US" sz="2000" b="0" i="0" dirty="0" err="1">
                <a:solidFill>
                  <a:srgbClr val="ABB2BF"/>
                </a:solidFill>
                <a:effectLst/>
                <a:latin typeface="Helvetica Neue"/>
              </a:rPr>
              <a:t>kiểm</a:t>
            </a:r>
            <a:r>
              <a:rPr lang="en-US" sz="2000" b="0" i="0" dirty="0">
                <a:solidFill>
                  <a:srgbClr val="ABB2BF"/>
                </a:solidFill>
                <a:effectLst/>
                <a:latin typeface="Helvetica Neue"/>
              </a:rPr>
              <a:t> </a:t>
            </a:r>
            <a:r>
              <a:rPr lang="en-US" sz="2000" b="0" i="0" dirty="0" err="1">
                <a:solidFill>
                  <a:srgbClr val="ABB2BF"/>
                </a:solidFill>
                <a:effectLst/>
                <a:latin typeface="Helvetica Neue"/>
              </a:rPr>
              <a:t>soát</a:t>
            </a:r>
            <a:r>
              <a:rPr lang="en-US" sz="2000" b="0" i="0" dirty="0">
                <a:solidFill>
                  <a:srgbClr val="ABB2BF"/>
                </a:solidFill>
                <a:effectLst/>
                <a:latin typeface="Helvetica Neue"/>
              </a:rPr>
              <a:t> </a:t>
            </a:r>
            <a:r>
              <a:rPr lang="en-US" sz="2000" b="0" i="0" dirty="0" err="1">
                <a:solidFill>
                  <a:srgbClr val="ABB2BF"/>
                </a:solidFill>
                <a:effectLst/>
                <a:latin typeface="Helvetica Neue"/>
              </a:rPr>
              <a:t>tiền</a:t>
            </a:r>
            <a:r>
              <a:rPr lang="en-US" sz="2000" b="0" i="0" dirty="0">
                <a:solidFill>
                  <a:srgbClr val="ABB2BF"/>
                </a:solidFill>
                <a:effectLst/>
                <a:latin typeface="Helvetica Neue"/>
              </a:rPr>
              <a:t> </a:t>
            </a:r>
            <a:r>
              <a:rPr lang="en-US" sz="2000" b="0" i="0" dirty="0" err="1">
                <a:solidFill>
                  <a:srgbClr val="ABB2BF"/>
                </a:solidFill>
                <a:effectLst/>
                <a:latin typeface="Helvetica Neue"/>
              </a:rPr>
              <a:t>bằng</a:t>
            </a:r>
            <a:r>
              <a:rPr lang="en-US" sz="2000" b="0" i="0" dirty="0">
                <a:solidFill>
                  <a:srgbClr val="ABB2BF"/>
                </a:solidFill>
                <a:effectLst/>
                <a:latin typeface="Helvetica Neue"/>
              </a:rPr>
              <a:t> </a:t>
            </a:r>
            <a:r>
              <a:rPr lang="en-US" sz="2000" b="0" i="0" dirty="0" err="1">
                <a:solidFill>
                  <a:srgbClr val="ABB2BF"/>
                </a:solidFill>
                <a:effectLst/>
                <a:latin typeface="Helvetica Neue"/>
              </a:rPr>
              <a:t>các</a:t>
            </a:r>
            <a:r>
              <a:rPr lang="en-US" sz="2000" b="0" i="0" dirty="0">
                <a:solidFill>
                  <a:srgbClr val="ABB2BF"/>
                </a:solidFill>
                <a:effectLst/>
                <a:latin typeface="Helvetica Neue"/>
              </a:rPr>
              <a:t> </a:t>
            </a:r>
            <a:r>
              <a:rPr lang="en-US" sz="2000" b="0" i="0" dirty="0" err="1">
                <a:solidFill>
                  <a:srgbClr val="ABB2BF"/>
                </a:solidFill>
                <a:effectLst/>
                <a:latin typeface="Helvetica Neue"/>
              </a:rPr>
              <a:t>khóa</a:t>
            </a:r>
            <a:r>
              <a:rPr lang="en-US" sz="2000" b="0" i="0" dirty="0">
                <a:solidFill>
                  <a:srgbClr val="ABB2BF"/>
                </a:solidFill>
                <a:effectLst/>
                <a:latin typeface="Helvetica Neue"/>
              </a:rPr>
              <a:t> </a:t>
            </a:r>
            <a:r>
              <a:rPr lang="en-US" sz="2000" b="0" i="0" dirty="0" err="1">
                <a:solidFill>
                  <a:srgbClr val="ABB2BF"/>
                </a:solidFill>
                <a:effectLst/>
                <a:latin typeface="Helvetica Neue"/>
              </a:rPr>
              <a:t>trong</a:t>
            </a:r>
            <a:r>
              <a:rPr lang="en-US" sz="2000" b="0" i="0" dirty="0">
                <a:solidFill>
                  <a:srgbClr val="ABB2BF"/>
                </a:solidFill>
                <a:effectLst/>
                <a:latin typeface="Helvetica Neue"/>
              </a:rPr>
              <a:t> </a:t>
            </a:r>
            <a:r>
              <a:rPr lang="en-US" sz="2000" b="0" i="0" dirty="0" err="1">
                <a:solidFill>
                  <a:srgbClr val="ABB2BF"/>
                </a:solidFill>
                <a:effectLst/>
                <a:latin typeface="Helvetica Neue"/>
              </a:rPr>
              <a:t>ví</a:t>
            </a:r>
            <a:r>
              <a:rPr lang="en-US" sz="2000" b="0" i="0" dirty="0">
                <a:solidFill>
                  <a:srgbClr val="ABB2BF"/>
                </a:solidFill>
                <a:effectLst/>
                <a:latin typeface="Helvetica Neue"/>
              </a:rPr>
              <a:t> </a:t>
            </a:r>
            <a:r>
              <a:rPr lang="en-US" sz="2000" b="0" i="0" dirty="0" err="1">
                <a:solidFill>
                  <a:srgbClr val="ABB2BF"/>
                </a:solidFill>
                <a:effectLst/>
                <a:latin typeface="Helvetica Neue"/>
              </a:rPr>
              <a:t>để</a:t>
            </a:r>
            <a:r>
              <a:rPr lang="en-US" sz="2000" b="0" i="0" dirty="0">
                <a:solidFill>
                  <a:srgbClr val="ABB2BF"/>
                </a:solidFill>
                <a:effectLst/>
                <a:latin typeface="Helvetica Neue"/>
              </a:rPr>
              <a:t> </a:t>
            </a:r>
            <a:r>
              <a:rPr lang="en-US" sz="2000" b="0" i="0" dirty="0" err="1">
                <a:solidFill>
                  <a:srgbClr val="ABB2BF"/>
                </a:solidFill>
                <a:effectLst/>
                <a:latin typeface="Helvetica Neue"/>
              </a:rPr>
              <a:t>kí</a:t>
            </a:r>
            <a:r>
              <a:rPr lang="en-US" sz="2000" b="0" i="0" dirty="0">
                <a:solidFill>
                  <a:srgbClr val="ABB2BF"/>
                </a:solidFill>
                <a:effectLst/>
                <a:latin typeface="Helvetica Neue"/>
              </a:rPr>
              <a:t> </a:t>
            </a:r>
            <a:r>
              <a:rPr lang="en-US" sz="2000" b="0" i="0" dirty="0" err="1">
                <a:solidFill>
                  <a:srgbClr val="ABB2BF"/>
                </a:solidFill>
                <a:effectLst/>
                <a:latin typeface="Helvetica Neue"/>
              </a:rPr>
              <a:t>giao</a:t>
            </a:r>
            <a:r>
              <a:rPr lang="en-US" sz="2000" b="0" i="0" dirty="0">
                <a:solidFill>
                  <a:srgbClr val="ABB2BF"/>
                </a:solidFill>
                <a:effectLst/>
                <a:latin typeface="Helvetica Neue"/>
              </a:rPr>
              <a:t> </a:t>
            </a:r>
            <a:r>
              <a:rPr lang="en-US" sz="2000" b="0" i="0" dirty="0" err="1">
                <a:solidFill>
                  <a:srgbClr val="ABB2BF"/>
                </a:solidFill>
                <a:effectLst/>
                <a:latin typeface="Helvetica Neue"/>
              </a:rPr>
              <a:t>dịch</a:t>
            </a:r>
            <a:r>
              <a:rPr lang="en-US" sz="2000" b="0" i="0" dirty="0">
                <a:solidFill>
                  <a:srgbClr val="ABB2BF"/>
                </a:solidFill>
                <a:effectLst/>
                <a:latin typeface="Helvetica Neue"/>
              </a:rPr>
              <a:t> -&gt; </a:t>
            </a:r>
            <a:r>
              <a:rPr lang="en-US" sz="2000" b="0" i="0" dirty="0" err="1">
                <a:solidFill>
                  <a:srgbClr val="ABB2BF"/>
                </a:solidFill>
                <a:effectLst/>
                <a:latin typeface="Helvetica Neue"/>
              </a:rPr>
              <a:t>có</a:t>
            </a:r>
            <a:r>
              <a:rPr lang="en-US" sz="2000" b="0" i="0" dirty="0">
                <a:solidFill>
                  <a:srgbClr val="ABB2BF"/>
                </a:solidFill>
                <a:effectLst/>
                <a:latin typeface="Helvetica Neue"/>
              </a:rPr>
              <a:t> </a:t>
            </a:r>
            <a:r>
              <a:rPr lang="en-US" sz="2000" b="0" i="0" dirty="0" err="1">
                <a:solidFill>
                  <a:srgbClr val="ABB2BF"/>
                </a:solidFill>
                <a:effectLst/>
                <a:latin typeface="Helvetica Neue"/>
              </a:rPr>
              <a:t>thể</a:t>
            </a:r>
            <a:r>
              <a:rPr lang="en-US" sz="2000" b="0" i="0" dirty="0">
                <a:solidFill>
                  <a:srgbClr val="ABB2BF"/>
                </a:solidFill>
                <a:effectLst/>
                <a:latin typeface="Helvetica Neue"/>
              </a:rPr>
              <a:t> </a:t>
            </a:r>
            <a:r>
              <a:rPr lang="en-US" sz="2000" b="0" i="0" dirty="0" err="1">
                <a:solidFill>
                  <a:srgbClr val="ABB2BF"/>
                </a:solidFill>
                <a:effectLst/>
                <a:latin typeface="Helvetica Neue"/>
              </a:rPr>
              <a:t>hiểu</a:t>
            </a:r>
            <a:r>
              <a:rPr lang="en-US" sz="2000" b="0" i="0" dirty="0">
                <a:solidFill>
                  <a:srgbClr val="ABB2BF"/>
                </a:solidFill>
                <a:effectLst/>
                <a:latin typeface="Helvetica Neue"/>
              </a:rPr>
              <a:t> </a:t>
            </a:r>
            <a:r>
              <a:rPr lang="en-US" sz="2000" b="0" i="0" dirty="0" err="1">
                <a:solidFill>
                  <a:srgbClr val="ABB2BF"/>
                </a:solidFill>
                <a:effectLst/>
                <a:latin typeface="Helvetica Neue"/>
              </a:rPr>
              <a:t>ví</a:t>
            </a:r>
            <a:r>
              <a:rPr lang="en-US" sz="2000" b="0" i="0" dirty="0">
                <a:solidFill>
                  <a:srgbClr val="ABB2BF"/>
                </a:solidFill>
                <a:effectLst/>
                <a:latin typeface="Helvetica Neue"/>
              </a:rPr>
              <a:t> bitcoin </a:t>
            </a:r>
            <a:r>
              <a:rPr lang="en-US" sz="2000" b="0" i="0" dirty="0" err="1">
                <a:solidFill>
                  <a:srgbClr val="ABB2BF"/>
                </a:solidFill>
                <a:effectLst/>
                <a:latin typeface="Helvetica Neue"/>
              </a:rPr>
              <a:t>là</a:t>
            </a:r>
            <a:r>
              <a:rPr lang="en-US" sz="2000" b="0" i="0" dirty="0">
                <a:solidFill>
                  <a:srgbClr val="ABB2BF"/>
                </a:solidFill>
                <a:effectLst/>
                <a:latin typeface="Helvetica Neue"/>
              </a:rPr>
              <a:t> 1 </a:t>
            </a:r>
            <a:r>
              <a:rPr lang="en-US" sz="2000" b="0" i="0" dirty="0" err="1">
                <a:solidFill>
                  <a:srgbClr val="ABB2BF"/>
                </a:solidFill>
                <a:effectLst/>
                <a:latin typeface="Helvetica Neue"/>
              </a:rPr>
              <a:t>chùm</a:t>
            </a:r>
            <a:r>
              <a:rPr lang="en-US" sz="2000" b="0" i="0" dirty="0">
                <a:solidFill>
                  <a:srgbClr val="ABB2BF"/>
                </a:solidFill>
                <a:effectLst/>
                <a:latin typeface="Helvetica Neue"/>
              </a:rPr>
              <a:t> </a:t>
            </a:r>
            <a:r>
              <a:rPr lang="en-US" sz="2000" b="0" i="0" dirty="0" err="1">
                <a:solidFill>
                  <a:srgbClr val="ABB2BF"/>
                </a:solidFill>
                <a:effectLst/>
                <a:latin typeface="Helvetica Neue"/>
              </a:rPr>
              <a:t>chìa</a:t>
            </a:r>
            <a:r>
              <a:rPr lang="en-US" sz="2000" b="0" i="0" dirty="0">
                <a:solidFill>
                  <a:srgbClr val="ABB2BF"/>
                </a:solidFill>
                <a:effectLst/>
                <a:latin typeface="Helvetica Neue"/>
              </a:rPr>
              <a:t> </a:t>
            </a:r>
            <a:r>
              <a:rPr lang="en-US" sz="2000" b="0" i="0" dirty="0" err="1">
                <a:solidFill>
                  <a:srgbClr val="ABB2BF"/>
                </a:solidFill>
                <a:effectLst/>
                <a:latin typeface="Helvetica Neue"/>
              </a:rPr>
              <a:t>khóa</a:t>
            </a:r>
            <a:endParaRPr lang="en-US" sz="2000" b="0" i="0" dirty="0">
              <a:solidFill>
                <a:srgbClr val="ABB2BF"/>
              </a:solidFill>
              <a:effectLst/>
              <a:latin typeface="Helvetica Neue"/>
            </a:endParaRPr>
          </a:p>
          <a:p>
            <a:pPr algn="l">
              <a:buFont typeface="Arial" panose="020B0604020202020204" pitchFamily="34" charset="0"/>
              <a:buNone/>
            </a:pPr>
            <a:r>
              <a:rPr lang="vi-VN" sz="1400" dirty="0"/>
              <a:t>- </a:t>
            </a:r>
            <a:r>
              <a:rPr lang="en-US" sz="2000" b="0" i="0" dirty="0" err="1">
                <a:solidFill>
                  <a:srgbClr val="ABB2BF"/>
                </a:solidFill>
                <a:effectLst/>
                <a:latin typeface="Helvetica Neue"/>
              </a:rPr>
              <a:t>Ví</a:t>
            </a:r>
            <a:r>
              <a:rPr lang="en-US" sz="2000" b="0" i="0" dirty="0">
                <a:solidFill>
                  <a:srgbClr val="ABB2BF"/>
                </a:solidFill>
                <a:effectLst/>
                <a:latin typeface="Helvetica Neue"/>
              </a:rPr>
              <a:t> </a:t>
            </a:r>
            <a:r>
              <a:rPr lang="en-US" sz="2000" b="0" i="0" dirty="0" err="1">
                <a:solidFill>
                  <a:srgbClr val="ABB2BF"/>
                </a:solidFill>
                <a:effectLst/>
                <a:latin typeface="Helvetica Neue"/>
              </a:rPr>
              <a:t>bất</a:t>
            </a:r>
            <a:r>
              <a:rPr lang="en-US" sz="2000" b="0" i="0" dirty="0">
                <a:solidFill>
                  <a:srgbClr val="ABB2BF"/>
                </a:solidFill>
                <a:effectLst/>
                <a:latin typeface="Helvetica Neue"/>
              </a:rPr>
              <a:t> </a:t>
            </a:r>
            <a:r>
              <a:rPr lang="en-US" sz="2000" b="0" i="0" dirty="0" err="1">
                <a:solidFill>
                  <a:srgbClr val="ABB2BF"/>
                </a:solidFill>
                <a:effectLst/>
                <a:latin typeface="Helvetica Neue"/>
              </a:rPr>
              <a:t>định</a:t>
            </a:r>
            <a:r>
              <a:rPr lang="en-US" sz="2000" b="0" i="0" dirty="0">
                <a:solidFill>
                  <a:srgbClr val="ABB2BF"/>
                </a:solidFill>
                <a:effectLst/>
                <a:latin typeface="Helvetica Neue"/>
              </a:rPr>
              <a:t>: </a:t>
            </a:r>
            <a:r>
              <a:rPr lang="en-US" sz="2000" b="0" i="0" dirty="0" err="1">
                <a:solidFill>
                  <a:srgbClr val="ABB2BF"/>
                </a:solidFill>
                <a:effectLst/>
                <a:latin typeface="Helvetica Neue"/>
              </a:rPr>
              <a:t>mỗi</a:t>
            </a:r>
            <a:r>
              <a:rPr lang="en-US" sz="2000" b="0" i="0" dirty="0">
                <a:solidFill>
                  <a:srgbClr val="ABB2BF"/>
                </a:solidFill>
                <a:effectLst/>
                <a:latin typeface="Helvetica Neue"/>
              </a:rPr>
              <a:t> </a:t>
            </a:r>
            <a:r>
              <a:rPr lang="en-US" sz="2000" b="0" i="0" dirty="0" err="1">
                <a:solidFill>
                  <a:srgbClr val="ABB2BF"/>
                </a:solidFill>
                <a:effectLst/>
                <a:latin typeface="Helvetica Neue"/>
              </a:rPr>
              <a:t>khóa</a:t>
            </a:r>
            <a:r>
              <a:rPr lang="en-US" sz="2000" b="0" i="0" dirty="0">
                <a:solidFill>
                  <a:srgbClr val="ABB2BF"/>
                </a:solidFill>
                <a:effectLst/>
                <a:latin typeface="Helvetica Neue"/>
              </a:rPr>
              <a:t> </a:t>
            </a:r>
            <a:r>
              <a:rPr lang="en-US" sz="2000" b="0" i="0" dirty="0" err="1">
                <a:solidFill>
                  <a:srgbClr val="ABB2BF"/>
                </a:solidFill>
                <a:effectLst/>
                <a:latin typeface="Helvetica Neue"/>
              </a:rPr>
              <a:t>đc</a:t>
            </a:r>
            <a:r>
              <a:rPr lang="en-US" sz="2000" b="0" i="0" dirty="0">
                <a:solidFill>
                  <a:srgbClr val="ABB2BF"/>
                </a:solidFill>
                <a:effectLst/>
                <a:latin typeface="Helvetica Neue"/>
              </a:rPr>
              <a:t> </a:t>
            </a:r>
            <a:r>
              <a:rPr lang="en-US" sz="2000" b="0" i="0" dirty="0" err="1">
                <a:solidFill>
                  <a:srgbClr val="ABB2BF"/>
                </a:solidFill>
                <a:effectLst/>
                <a:latin typeface="Helvetica Neue"/>
              </a:rPr>
              <a:t>tạo</a:t>
            </a:r>
            <a:r>
              <a:rPr lang="en-US" sz="2000" b="0" i="0" dirty="0">
                <a:solidFill>
                  <a:srgbClr val="ABB2BF"/>
                </a:solidFill>
                <a:effectLst/>
                <a:latin typeface="Helvetica Neue"/>
              </a:rPr>
              <a:t> </a:t>
            </a:r>
            <a:r>
              <a:rPr lang="en-US" sz="2000" b="0" i="0" dirty="0" err="1">
                <a:solidFill>
                  <a:srgbClr val="ABB2BF"/>
                </a:solidFill>
                <a:effectLst/>
                <a:latin typeface="Helvetica Neue"/>
              </a:rPr>
              <a:t>ra</a:t>
            </a:r>
            <a:r>
              <a:rPr lang="en-US" sz="2000" b="0" i="0" dirty="0">
                <a:solidFill>
                  <a:srgbClr val="ABB2BF"/>
                </a:solidFill>
                <a:effectLst/>
                <a:latin typeface="Helvetica Neue"/>
              </a:rPr>
              <a:t> </a:t>
            </a:r>
            <a:r>
              <a:rPr lang="en-US" sz="2000" b="0" i="0" dirty="0" err="1">
                <a:solidFill>
                  <a:srgbClr val="ABB2BF"/>
                </a:solidFill>
                <a:effectLst/>
                <a:latin typeface="Helvetica Neue"/>
              </a:rPr>
              <a:t>độc</a:t>
            </a:r>
            <a:r>
              <a:rPr lang="en-US" sz="2000" b="0" i="0" dirty="0">
                <a:solidFill>
                  <a:srgbClr val="ABB2BF"/>
                </a:solidFill>
                <a:effectLst/>
                <a:latin typeface="Helvetica Neue"/>
              </a:rPr>
              <a:t> </a:t>
            </a:r>
            <a:r>
              <a:rPr lang="en-US" sz="2000" b="0" i="0" dirty="0" err="1">
                <a:solidFill>
                  <a:srgbClr val="ABB2BF"/>
                </a:solidFill>
                <a:effectLst/>
                <a:latin typeface="Helvetica Neue"/>
              </a:rPr>
              <a:t>lập</a:t>
            </a:r>
            <a:r>
              <a:rPr lang="en-US" sz="2000" b="0" i="0" dirty="0">
                <a:solidFill>
                  <a:srgbClr val="ABB2BF"/>
                </a:solidFill>
                <a:effectLst/>
                <a:latin typeface="Helvetica Neue"/>
              </a:rPr>
              <a:t> </a:t>
            </a:r>
            <a:r>
              <a:rPr lang="en-US" sz="2000" b="0" i="0" dirty="0" err="1">
                <a:solidFill>
                  <a:srgbClr val="ABB2BF"/>
                </a:solidFill>
                <a:effectLst/>
                <a:latin typeface="Helvetica Neue"/>
              </a:rPr>
              <a:t>từ</a:t>
            </a:r>
            <a:r>
              <a:rPr lang="en-US" sz="2000" b="0" i="0" dirty="0">
                <a:solidFill>
                  <a:srgbClr val="ABB2BF"/>
                </a:solidFill>
                <a:effectLst/>
                <a:latin typeface="Helvetica Neue"/>
              </a:rPr>
              <a:t> 1 </a:t>
            </a:r>
            <a:r>
              <a:rPr lang="en-US" sz="2000" b="0" i="0" dirty="0" err="1">
                <a:solidFill>
                  <a:srgbClr val="ABB2BF"/>
                </a:solidFill>
                <a:effectLst/>
                <a:latin typeface="Helvetica Neue"/>
              </a:rPr>
              <a:t>số</a:t>
            </a:r>
            <a:r>
              <a:rPr lang="en-US" sz="2000" b="0" i="0" dirty="0">
                <a:solidFill>
                  <a:srgbClr val="ABB2BF"/>
                </a:solidFill>
                <a:effectLst/>
                <a:latin typeface="Helvetica Neue"/>
              </a:rPr>
              <a:t> </a:t>
            </a:r>
            <a:r>
              <a:rPr lang="en-US" sz="2000" b="0" i="0" dirty="0" err="1">
                <a:solidFill>
                  <a:srgbClr val="ABB2BF"/>
                </a:solidFill>
                <a:effectLst/>
                <a:latin typeface="Helvetica Neue"/>
              </a:rPr>
              <a:t>ngẫu</a:t>
            </a:r>
            <a:r>
              <a:rPr lang="en-US" sz="2000" b="0" i="0" dirty="0">
                <a:solidFill>
                  <a:srgbClr val="ABB2BF"/>
                </a:solidFill>
                <a:effectLst/>
                <a:latin typeface="Helvetica Neue"/>
              </a:rPr>
              <a:t> </a:t>
            </a:r>
            <a:r>
              <a:rPr lang="en-US" sz="2000" b="0" i="0" dirty="0" err="1">
                <a:solidFill>
                  <a:srgbClr val="ABB2BF"/>
                </a:solidFill>
                <a:effectLst/>
                <a:latin typeface="Helvetica Neue"/>
              </a:rPr>
              <a:t>nhiên</a:t>
            </a:r>
            <a:r>
              <a:rPr lang="en-US" sz="2000" b="0" i="0" dirty="0">
                <a:solidFill>
                  <a:srgbClr val="ABB2BF"/>
                </a:solidFill>
                <a:effectLst/>
                <a:latin typeface="Helvetica Neue"/>
              </a:rPr>
              <a:t>, </a:t>
            </a:r>
            <a:r>
              <a:rPr lang="en-US" sz="2000" b="0" i="0" dirty="0" err="1">
                <a:solidFill>
                  <a:srgbClr val="ABB2BF"/>
                </a:solidFill>
                <a:effectLst/>
                <a:latin typeface="Helvetica Neue"/>
              </a:rPr>
              <a:t>các</a:t>
            </a:r>
            <a:r>
              <a:rPr lang="en-US" sz="2000" b="0" i="0" dirty="0">
                <a:solidFill>
                  <a:srgbClr val="ABB2BF"/>
                </a:solidFill>
                <a:effectLst/>
                <a:latin typeface="Helvetica Neue"/>
              </a:rPr>
              <a:t> </a:t>
            </a:r>
            <a:r>
              <a:rPr lang="en-US" sz="2000" b="0" i="0" dirty="0" err="1">
                <a:solidFill>
                  <a:srgbClr val="ABB2BF"/>
                </a:solidFill>
                <a:effectLst/>
                <a:latin typeface="Helvetica Neue"/>
              </a:rPr>
              <a:t>khóa</a:t>
            </a:r>
            <a:r>
              <a:rPr lang="en-US" sz="2000" b="0" i="0" dirty="0">
                <a:solidFill>
                  <a:srgbClr val="ABB2BF"/>
                </a:solidFill>
                <a:effectLst/>
                <a:latin typeface="Helvetica Neue"/>
              </a:rPr>
              <a:t> </a:t>
            </a:r>
            <a:r>
              <a:rPr lang="en-US" sz="2000" b="0" i="0" dirty="0" err="1">
                <a:solidFill>
                  <a:srgbClr val="ABB2BF"/>
                </a:solidFill>
                <a:effectLst/>
                <a:latin typeface="Helvetica Neue"/>
              </a:rPr>
              <a:t>không</a:t>
            </a:r>
            <a:r>
              <a:rPr lang="en-US" sz="2000" b="0" i="0" dirty="0">
                <a:solidFill>
                  <a:srgbClr val="ABB2BF"/>
                </a:solidFill>
                <a:effectLst/>
                <a:latin typeface="Helvetica Neue"/>
              </a:rPr>
              <a:t> </a:t>
            </a:r>
            <a:r>
              <a:rPr lang="en-US" sz="2000" b="0" i="0" dirty="0" err="1">
                <a:solidFill>
                  <a:srgbClr val="ABB2BF"/>
                </a:solidFill>
                <a:effectLst/>
                <a:latin typeface="Helvetica Neue"/>
              </a:rPr>
              <a:t>liên</a:t>
            </a:r>
            <a:r>
              <a:rPr lang="en-US" sz="2000" b="0" i="0" dirty="0">
                <a:solidFill>
                  <a:srgbClr val="ABB2BF"/>
                </a:solidFill>
                <a:effectLst/>
                <a:latin typeface="Helvetica Neue"/>
              </a:rPr>
              <a:t> </a:t>
            </a:r>
            <a:r>
              <a:rPr lang="en-US" sz="2000" b="0" i="0" dirty="0" err="1">
                <a:solidFill>
                  <a:srgbClr val="ABB2BF"/>
                </a:solidFill>
                <a:effectLst/>
                <a:latin typeface="Helvetica Neue"/>
              </a:rPr>
              <a:t>quan</a:t>
            </a:r>
            <a:r>
              <a:rPr lang="en-US" sz="2000" b="0" i="0" dirty="0">
                <a:solidFill>
                  <a:srgbClr val="ABB2BF"/>
                </a:solidFill>
                <a:effectLst/>
                <a:latin typeface="Helvetica Neue"/>
              </a:rPr>
              <a:t> </a:t>
            </a:r>
            <a:r>
              <a:rPr lang="en-US" sz="2000" b="0" i="0" dirty="0" err="1">
                <a:solidFill>
                  <a:srgbClr val="ABB2BF"/>
                </a:solidFill>
                <a:effectLst/>
                <a:latin typeface="Helvetica Neue"/>
              </a:rPr>
              <a:t>đến</a:t>
            </a:r>
            <a:r>
              <a:rPr lang="en-US" sz="2000" b="0" i="0" dirty="0">
                <a:solidFill>
                  <a:srgbClr val="ABB2BF"/>
                </a:solidFill>
                <a:effectLst/>
                <a:latin typeface="Helvetica Neue"/>
              </a:rPr>
              <a:t> </a:t>
            </a:r>
            <a:r>
              <a:rPr lang="en-US" sz="2000" b="0" i="0" dirty="0" err="1">
                <a:solidFill>
                  <a:srgbClr val="ABB2BF"/>
                </a:solidFill>
                <a:effectLst/>
                <a:latin typeface="Helvetica Neue"/>
              </a:rPr>
              <a:t>nhau</a:t>
            </a:r>
            <a:r>
              <a:rPr lang="en-US" sz="2000" b="0" i="0" dirty="0">
                <a:solidFill>
                  <a:srgbClr val="ABB2BF"/>
                </a:solidFill>
                <a:effectLst/>
                <a:latin typeface="Helvetica Neue"/>
              </a:rPr>
              <a:t> (</a:t>
            </a:r>
            <a:r>
              <a:rPr lang="en-US" sz="2000" b="0" i="0" dirty="0" err="1">
                <a:solidFill>
                  <a:srgbClr val="ABB2BF"/>
                </a:solidFill>
                <a:effectLst/>
                <a:latin typeface="Helvetica Neue"/>
              </a:rPr>
              <a:t>ví</a:t>
            </a:r>
            <a:r>
              <a:rPr lang="en-US" sz="2000" b="0" i="0" dirty="0">
                <a:solidFill>
                  <a:srgbClr val="ABB2BF"/>
                </a:solidFill>
                <a:effectLst/>
                <a:latin typeface="Helvetica Neue"/>
              </a:rPr>
              <a:t> JBOK)</a:t>
            </a:r>
          </a:p>
          <a:p>
            <a:pPr algn="l">
              <a:buFont typeface="Arial" panose="020B0604020202020204" pitchFamily="34" charset="0"/>
              <a:buNone/>
            </a:pPr>
            <a:r>
              <a:rPr lang="vi-VN" sz="2000" b="0" i="0" dirty="0">
                <a:solidFill>
                  <a:srgbClr val="ABB2BF"/>
                </a:solidFill>
                <a:effectLst/>
                <a:latin typeface="Helvetica Neue"/>
              </a:rPr>
              <a:t>- </a:t>
            </a:r>
            <a:r>
              <a:rPr lang="en-US" sz="2000" b="0" i="0" dirty="0" err="1">
                <a:solidFill>
                  <a:srgbClr val="ABB2BF"/>
                </a:solidFill>
                <a:effectLst/>
                <a:latin typeface="Helvetica Neue"/>
              </a:rPr>
              <a:t>Ví</a:t>
            </a:r>
            <a:r>
              <a:rPr lang="en-US" sz="2000" b="0" i="0" dirty="0">
                <a:solidFill>
                  <a:srgbClr val="ABB2BF"/>
                </a:solidFill>
                <a:effectLst/>
                <a:latin typeface="Helvetica Neue"/>
              </a:rPr>
              <a:t> </a:t>
            </a:r>
            <a:r>
              <a:rPr lang="en-US" sz="2000" b="0" i="0" dirty="0" err="1">
                <a:solidFill>
                  <a:srgbClr val="ABB2BF"/>
                </a:solidFill>
                <a:effectLst/>
                <a:latin typeface="Helvetica Neue"/>
              </a:rPr>
              <a:t>tất</a:t>
            </a:r>
            <a:r>
              <a:rPr lang="en-US" sz="2000" b="0" i="0" dirty="0">
                <a:solidFill>
                  <a:srgbClr val="ABB2BF"/>
                </a:solidFill>
                <a:effectLst/>
                <a:latin typeface="Helvetica Neue"/>
              </a:rPr>
              <a:t> </a:t>
            </a:r>
            <a:r>
              <a:rPr lang="en-US" sz="2000" b="0" i="0" dirty="0" err="1">
                <a:solidFill>
                  <a:srgbClr val="ABB2BF"/>
                </a:solidFill>
                <a:effectLst/>
                <a:latin typeface="Helvetica Neue"/>
              </a:rPr>
              <a:t>định</a:t>
            </a:r>
            <a:r>
              <a:rPr lang="en-US" sz="2000" b="0" i="0" dirty="0">
                <a:solidFill>
                  <a:srgbClr val="ABB2BF"/>
                </a:solidFill>
                <a:effectLst/>
                <a:latin typeface="Helvetica Neue"/>
              </a:rPr>
              <a:t>: </a:t>
            </a:r>
            <a:r>
              <a:rPr lang="en-US" sz="2000" b="0" i="0" dirty="0" err="1">
                <a:solidFill>
                  <a:srgbClr val="ABB2BF"/>
                </a:solidFill>
                <a:effectLst/>
                <a:latin typeface="Helvetica Neue"/>
              </a:rPr>
              <a:t>tất</a:t>
            </a:r>
            <a:r>
              <a:rPr lang="en-US" sz="2000" b="0" i="0" dirty="0">
                <a:solidFill>
                  <a:srgbClr val="ABB2BF"/>
                </a:solidFill>
                <a:effectLst/>
                <a:latin typeface="Helvetica Neue"/>
              </a:rPr>
              <a:t> </a:t>
            </a:r>
            <a:r>
              <a:rPr lang="en-US" sz="2000" b="0" i="0" dirty="0" err="1">
                <a:solidFill>
                  <a:srgbClr val="ABB2BF"/>
                </a:solidFill>
                <a:effectLst/>
                <a:latin typeface="Helvetica Neue"/>
              </a:rPr>
              <a:t>cả</a:t>
            </a:r>
            <a:r>
              <a:rPr lang="en-US" sz="2000" b="0" i="0" dirty="0">
                <a:solidFill>
                  <a:srgbClr val="ABB2BF"/>
                </a:solidFill>
                <a:effectLst/>
                <a:latin typeface="Helvetica Neue"/>
              </a:rPr>
              <a:t> </a:t>
            </a:r>
            <a:r>
              <a:rPr lang="en-US" sz="2000" b="0" i="0" dirty="0" err="1">
                <a:solidFill>
                  <a:srgbClr val="ABB2BF"/>
                </a:solidFill>
                <a:effectLst/>
                <a:latin typeface="Helvetica Neue"/>
              </a:rPr>
              <a:t>các</a:t>
            </a:r>
            <a:r>
              <a:rPr lang="en-US" sz="2000" b="0" i="0" dirty="0">
                <a:solidFill>
                  <a:srgbClr val="ABB2BF"/>
                </a:solidFill>
                <a:effectLst/>
                <a:latin typeface="Helvetica Neue"/>
              </a:rPr>
              <a:t> </a:t>
            </a:r>
            <a:r>
              <a:rPr lang="en-US" sz="2000" b="0" i="0" dirty="0" err="1">
                <a:solidFill>
                  <a:srgbClr val="ABB2BF"/>
                </a:solidFill>
                <a:effectLst/>
                <a:latin typeface="Helvetica Neue"/>
              </a:rPr>
              <a:t>khóa</a:t>
            </a:r>
            <a:r>
              <a:rPr lang="en-US" sz="2000" b="0" i="0" dirty="0">
                <a:solidFill>
                  <a:srgbClr val="ABB2BF"/>
                </a:solidFill>
                <a:effectLst/>
                <a:latin typeface="Helvetica Neue"/>
              </a:rPr>
              <a:t> </a:t>
            </a:r>
            <a:r>
              <a:rPr lang="en-US" sz="2000" b="0" i="0" dirty="0" err="1">
                <a:solidFill>
                  <a:srgbClr val="ABB2BF"/>
                </a:solidFill>
                <a:effectLst/>
                <a:latin typeface="Helvetica Neue"/>
              </a:rPr>
              <a:t>đc</a:t>
            </a:r>
            <a:r>
              <a:rPr lang="en-US" sz="2000" b="0" i="0" dirty="0">
                <a:solidFill>
                  <a:srgbClr val="ABB2BF"/>
                </a:solidFill>
                <a:effectLst/>
                <a:latin typeface="Helvetica Neue"/>
              </a:rPr>
              <a:t> </a:t>
            </a:r>
            <a:r>
              <a:rPr lang="en-US" sz="2000" b="0" i="0" dirty="0" err="1">
                <a:solidFill>
                  <a:srgbClr val="ABB2BF"/>
                </a:solidFill>
                <a:effectLst/>
                <a:latin typeface="Helvetica Neue"/>
              </a:rPr>
              <a:t>tạo</a:t>
            </a:r>
            <a:r>
              <a:rPr lang="en-US" sz="2000" b="0" i="0" dirty="0">
                <a:solidFill>
                  <a:srgbClr val="ABB2BF"/>
                </a:solidFill>
                <a:effectLst/>
                <a:latin typeface="Helvetica Neue"/>
              </a:rPr>
              <a:t> </a:t>
            </a:r>
            <a:r>
              <a:rPr lang="en-US" sz="2000" b="0" i="0" dirty="0" err="1">
                <a:solidFill>
                  <a:srgbClr val="ABB2BF"/>
                </a:solidFill>
                <a:effectLst/>
                <a:latin typeface="Helvetica Neue"/>
              </a:rPr>
              <a:t>ra</a:t>
            </a:r>
            <a:r>
              <a:rPr lang="en-US" sz="2000" b="0" i="0" dirty="0">
                <a:solidFill>
                  <a:srgbClr val="ABB2BF"/>
                </a:solidFill>
                <a:effectLst/>
                <a:latin typeface="Helvetica Neue"/>
              </a:rPr>
              <a:t> </a:t>
            </a:r>
            <a:r>
              <a:rPr lang="en-US" sz="2000" b="0" i="0" dirty="0" err="1">
                <a:solidFill>
                  <a:srgbClr val="ABB2BF"/>
                </a:solidFill>
                <a:effectLst/>
                <a:latin typeface="Helvetica Neue"/>
              </a:rPr>
              <a:t>từ</a:t>
            </a:r>
            <a:r>
              <a:rPr lang="en-US" sz="2000" b="0" i="0" dirty="0">
                <a:solidFill>
                  <a:srgbClr val="ABB2BF"/>
                </a:solidFill>
                <a:effectLst/>
                <a:latin typeface="Helvetica Neue"/>
              </a:rPr>
              <a:t> </a:t>
            </a:r>
            <a:r>
              <a:rPr lang="en-US" sz="2000" b="0" i="0" dirty="0" err="1">
                <a:solidFill>
                  <a:srgbClr val="ABB2BF"/>
                </a:solidFill>
                <a:effectLst/>
                <a:latin typeface="Helvetica Neue"/>
              </a:rPr>
              <a:t>khóa</a:t>
            </a:r>
            <a:r>
              <a:rPr lang="en-US" sz="2000" b="0" i="0" dirty="0">
                <a:solidFill>
                  <a:srgbClr val="ABB2BF"/>
                </a:solidFill>
                <a:effectLst/>
                <a:latin typeface="Helvetica Neue"/>
              </a:rPr>
              <a:t> </a:t>
            </a:r>
            <a:r>
              <a:rPr lang="en-US" sz="2000" b="0" i="0" dirty="0" err="1">
                <a:solidFill>
                  <a:srgbClr val="ABB2BF"/>
                </a:solidFill>
                <a:effectLst/>
                <a:latin typeface="Helvetica Neue"/>
              </a:rPr>
              <a:t>chính</a:t>
            </a:r>
            <a:r>
              <a:rPr lang="en-US" sz="2000" b="0" i="0" dirty="0">
                <a:solidFill>
                  <a:srgbClr val="ABB2BF"/>
                </a:solidFill>
                <a:effectLst/>
                <a:latin typeface="Helvetica Neue"/>
              </a:rPr>
              <a:t> </a:t>
            </a:r>
            <a:r>
              <a:rPr lang="en-US" sz="2000" b="0" i="0" dirty="0" err="1">
                <a:solidFill>
                  <a:srgbClr val="ABB2BF"/>
                </a:solidFill>
                <a:effectLst/>
                <a:latin typeface="Helvetica Neue"/>
              </a:rPr>
              <a:t>duy</a:t>
            </a:r>
            <a:r>
              <a:rPr lang="en-US" sz="2000" b="0" i="0" dirty="0">
                <a:solidFill>
                  <a:srgbClr val="ABB2BF"/>
                </a:solidFill>
                <a:effectLst/>
                <a:latin typeface="Helvetica Neue"/>
              </a:rPr>
              <a:t> </a:t>
            </a:r>
            <a:r>
              <a:rPr lang="en-US" sz="2000" b="0" i="0" dirty="0" err="1">
                <a:solidFill>
                  <a:srgbClr val="ABB2BF"/>
                </a:solidFill>
                <a:effectLst/>
                <a:latin typeface="Helvetica Neue"/>
              </a:rPr>
              <a:t>nhất</a:t>
            </a:r>
            <a:r>
              <a:rPr lang="en-US" sz="2000" b="0" i="0" dirty="0">
                <a:solidFill>
                  <a:srgbClr val="ABB2BF"/>
                </a:solidFill>
                <a:effectLst/>
                <a:latin typeface="Helvetica Neue"/>
              </a:rPr>
              <a:t> (master key </a:t>
            </a:r>
            <a:r>
              <a:rPr lang="en-US" sz="2000" b="0" i="0" dirty="0" err="1">
                <a:solidFill>
                  <a:srgbClr val="ABB2BF"/>
                </a:solidFill>
                <a:effectLst/>
                <a:latin typeface="Helvetica Neue"/>
              </a:rPr>
              <a:t>hoặc</a:t>
            </a:r>
            <a:r>
              <a:rPr lang="en-US" sz="2000" b="0" i="0" dirty="0">
                <a:solidFill>
                  <a:srgbClr val="ABB2BF"/>
                </a:solidFill>
                <a:effectLst/>
                <a:latin typeface="Helvetica Neue"/>
              </a:rPr>
              <a:t> </a:t>
            </a:r>
            <a:r>
              <a:rPr lang="en-US" sz="2000" b="0" i="0" dirty="0" err="1">
                <a:solidFill>
                  <a:srgbClr val="ABB2BF"/>
                </a:solidFill>
                <a:effectLst/>
                <a:latin typeface="Helvetica Neue"/>
              </a:rPr>
              <a:t>hạt</a:t>
            </a:r>
            <a:r>
              <a:rPr lang="en-US" sz="2000" b="0" i="0" dirty="0">
                <a:solidFill>
                  <a:srgbClr val="ABB2BF"/>
                </a:solidFill>
                <a:effectLst/>
                <a:latin typeface="Helvetica Neue"/>
              </a:rPr>
              <a:t> </a:t>
            </a:r>
            <a:r>
              <a:rPr lang="en-US" sz="2000" b="0" i="0" dirty="0" err="1">
                <a:solidFill>
                  <a:srgbClr val="ABB2BF"/>
                </a:solidFill>
                <a:effectLst/>
                <a:latin typeface="Helvetica Neue"/>
              </a:rPr>
              <a:t>giống</a:t>
            </a:r>
            <a:r>
              <a:rPr lang="en-US" sz="2000" b="0" i="0" dirty="0">
                <a:solidFill>
                  <a:srgbClr val="ABB2BF"/>
                </a:solidFill>
                <a:effectLst/>
                <a:latin typeface="Helvetica Neue"/>
              </a:rPr>
              <a:t> seed), </a:t>
            </a:r>
            <a:r>
              <a:rPr lang="en-US" sz="2000" b="0" i="0" dirty="0" err="1">
                <a:solidFill>
                  <a:srgbClr val="ABB2BF"/>
                </a:solidFill>
                <a:effectLst/>
                <a:latin typeface="Helvetica Neue"/>
              </a:rPr>
              <a:t>các</a:t>
            </a:r>
            <a:r>
              <a:rPr lang="en-US" sz="2000" b="0" i="0" dirty="0">
                <a:solidFill>
                  <a:srgbClr val="ABB2BF"/>
                </a:solidFill>
                <a:effectLst/>
                <a:latin typeface="Helvetica Neue"/>
              </a:rPr>
              <a:t> </a:t>
            </a:r>
            <a:r>
              <a:rPr lang="en-US" sz="2000" b="0" i="0" dirty="0" err="1">
                <a:solidFill>
                  <a:srgbClr val="ABB2BF"/>
                </a:solidFill>
                <a:effectLst/>
                <a:latin typeface="Helvetica Neue"/>
              </a:rPr>
              <a:t>khóa</a:t>
            </a:r>
            <a:r>
              <a:rPr lang="en-US" sz="2000" b="0" i="0" dirty="0">
                <a:solidFill>
                  <a:srgbClr val="ABB2BF"/>
                </a:solidFill>
                <a:effectLst/>
                <a:latin typeface="Helvetica Neue"/>
              </a:rPr>
              <a:t> </a:t>
            </a:r>
            <a:r>
              <a:rPr lang="en-US" sz="2000" b="0" i="0" dirty="0" err="1">
                <a:solidFill>
                  <a:srgbClr val="ABB2BF"/>
                </a:solidFill>
                <a:effectLst/>
                <a:latin typeface="Helvetica Neue"/>
              </a:rPr>
              <a:t>liên</a:t>
            </a:r>
            <a:r>
              <a:rPr lang="en-US" sz="2000" b="0" i="0" dirty="0">
                <a:solidFill>
                  <a:srgbClr val="ABB2BF"/>
                </a:solidFill>
                <a:effectLst/>
                <a:latin typeface="Helvetica Neue"/>
              </a:rPr>
              <a:t> </a:t>
            </a:r>
            <a:r>
              <a:rPr lang="en-US" sz="2000" b="0" i="0" dirty="0" err="1">
                <a:solidFill>
                  <a:srgbClr val="ABB2BF"/>
                </a:solidFill>
                <a:effectLst/>
                <a:latin typeface="Helvetica Neue"/>
              </a:rPr>
              <a:t>quan</a:t>
            </a:r>
            <a:r>
              <a:rPr lang="en-US" sz="2000" b="0" i="0" dirty="0">
                <a:solidFill>
                  <a:srgbClr val="ABB2BF"/>
                </a:solidFill>
                <a:effectLst/>
                <a:latin typeface="Helvetica Neue"/>
              </a:rPr>
              <a:t> </a:t>
            </a:r>
            <a:r>
              <a:rPr lang="en-US" sz="2000" b="0" i="0" dirty="0" err="1">
                <a:solidFill>
                  <a:srgbClr val="ABB2BF"/>
                </a:solidFill>
                <a:effectLst/>
                <a:latin typeface="Helvetica Neue"/>
              </a:rPr>
              <a:t>đến</a:t>
            </a:r>
            <a:r>
              <a:rPr lang="en-US" sz="2000" b="0" i="0" dirty="0">
                <a:solidFill>
                  <a:srgbClr val="ABB2BF"/>
                </a:solidFill>
                <a:effectLst/>
                <a:latin typeface="Helvetica Neue"/>
              </a:rPr>
              <a:t> </a:t>
            </a:r>
            <a:r>
              <a:rPr lang="en-US" sz="2000" b="0" i="0" dirty="0" err="1">
                <a:solidFill>
                  <a:srgbClr val="ABB2BF"/>
                </a:solidFill>
                <a:effectLst/>
                <a:latin typeface="Helvetica Neue"/>
              </a:rPr>
              <a:t>nhau</a:t>
            </a:r>
            <a:r>
              <a:rPr lang="en-US" sz="2000" b="0" i="0" dirty="0">
                <a:solidFill>
                  <a:srgbClr val="ABB2BF"/>
                </a:solidFill>
                <a:effectLst/>
                <a:latin typeface="Helvetica Neue"/>
              </a:rPr>
              <a:t> </a:t>
            </a:r>
            <a:r>
              <a:rPr lang="en-US" sz="2000" b="0" i="0" dirty="0" err="1">
                <a:solidFill>
                  <a:srgbClr val="ABB2BF"/>
                </a:solidFill>
                <a:effectLst/>
                <a:latin typeface="Helvetica Neue"/>
              </a:rPr>
              <a:t>và</a:t>
            </a:r>
            <a:r>
              <a:rPr lang="en-US" sz="2000" b="0" i="0" dirty="0">
                <a:solidFill>
                  <a:srgbClr val="ABB2BF"/>
                </a:solidFill>
                <a:effectLst/>
                <a:latin typeface="Helvetica Neue"/>
              </a:rPr>
              <a:t> </a:t>
            </a:r>
            <a:r>
              <a:rPr lang="en-US" sz="2000" b="0" i="0" dirty="0" err="1">
                <a:solidFill>
                  <a:srgbClr val="ABB2BF"/>
                </a:solidFill>
                <a:effectLst/>
                <a:latin typeface="Helvetica Neue"/>
              </a:rPr>
              <a:t>có</a:t>
            </a:r>
            <a:r>
              <a:rPr lang="en-US" sz="2000" b="0" i="0" dirty="0">
                <a:solidFill>
                  <a:srgbClr val="ABB2BF"/>
                </a:solidFill>
                <a:effectLst/>
                <a:latin typeface="Helvetica Neue"/>
              </a:rPr>
              <a:t> </a:t>
            </a:r>
            <a:r>
              <a:rPr lang="en-US" sz="2000" b="0" i="0" dirty="0" err="1">
                <a:solidFill>
                  <a:srgbClr val="ABB2BF"/>
                </a:solidFill>
                <a:effectLst/>
                <a:latin typeface="Helvetica Neue"/>
              </a:rPr>
              <a:t>thể</a:t>
            </a:r>
            <a:r>
              <a:rPr lang="en-US" sz="2000" b="0" i="0" dirty="0">
                <a:solidFill>
                  <a:srgbClr val="ABB2BF"/>
                </a:solidFill>
                <a:effectLst/>
                <a:latin typeface="Helvetica Neue"/>
              </a:rPr>
              <a:t> </a:t>
            </a:r>
            <a:r>
              <a:rPr lang="en-US" sz="2000" b="0" i="0" dirty="0" err="1">
                <a:solidFill>
                  <a:srgbClr val="ABB2BF"/>
                </a:solidFill>
                <a:effectLst/>
                <a:latin typeface="Helvetica Neue"/>
              </a:rPr>
              <a:t>đc</a:t>
            </a:r>
            <a:r>
              <a:rPr lang="en-US" sz="2000" b="0" i="0" dirty="0">
                <a:solidFill>
                  <a:srgbClr val="ABB2BF"/>
                </a:solidFill>
                <a:effectLst/>
                <a:latin typeface="Helvetica Neue"/>
              </a:rPr>
              <a:t> </a:t>
            </a:r>
            <a:r>
              <a:rPr lang="en-US" sz="2000" b="0" i="0" dirty="0" err="1">
                <a:solidFill>
                  <a:srgbClr val="ABB2BF"/>
                </a:solidFill>
                <a:effectLst/>
                <a:latin typeface="Helvetica Neue"/>
              </a:rPr>
              <a:t>tạo</a:t>
            </a:r>
            <a:r>
              <a:rPr lang="en-US" sz="2000" b="0" i="0" dirty="0">
                <a:solidFill>
                  <a:srgbClr val="ABB2BF"/>
                </a:solidFill>
                <a:effectLst/>
                <a:latin typeface="Helvetica Neue"/>
              </a:rPr>
              <a:t> </a:t>
            </a:r>
            <a:r>
              <a:rPr lang="en-US" sz="2000" b="0" i="0" dirty="0" err="1">
                <a:solidFill>
                  <a:srgbClr val="ABB2BF"/>
                </a:solidFill>
                <a:effectLst/>
                <a:latin typeface="Helvetica Neue"/>
              </a:rPr>
              <a:t>lại</a:t>
            </a:r>
            <a:r>
              <a:rPr lang="en-US" sz="2000" b="0" i="0" dirty="0">
                <a:solidFill>
                  <a:srgbClr val="ABB2BF"/>
                </a:solidFill>
                <a:effectLst/>
                <a:latin typeface="Helvetica Neue"/>
              </a:rPr>
              <a:t> </a:t>
            </a:r>
            <a:r>
              <a:rPr lang="en-US" sz="2000" b="0" i="0" dirty="0" err="1">
                <a:solidFill>
                  <a:srgbClr val="ABB2BF"/>
                </a:solidFill>
                <a:effectLst/>
                <a:latin typeface="Helvetica Neue"/>
              </a:rPr>
              <a:t>từ</a:t>
            </a:r>
            <a:r>
              <a:rPr lang="en-US" sz="2000" b="0" i="0" dirty="0">
                <a:solidFill>
                  <a:srgbClr val="ABB2BF"/>
                </a:solidFill>
                <a:effectLst/>
                <a:latin typeface="Helvetica Neue"/>
              </a:rPr>
              <a:t> master key (</a:t>
            </a:r>
            <a:r>
              <a:rPr lang="en-US" sz="2000" b="0" i="0" dirty="0" err="1">
                <a:solidFill>
                  <a:srgbClr val="ABB2BF"/>
                </a:solidFill>
                <a:effectLst/>
                <a:latin typeface="Helvetica Neue"/>
              </a:rPr>
              <a:t>cách</a:t>
            </a:r>
            <a:r>
              <a:rPr lang="en-US" sz="2000" b="0" i="0" dirty="0">
                <a:solidFill>
                  <a:srgbClr val="ABB2BF"/>
                </a:solidFill>
                <a:effectLst/>
                <a:latin typeface="Helvetica Neue"/>
              </a:rPr>
              <a:t> </a:t>
            </a:r>
            <a:r>
              <a:rPr lang="en-US" sz="2000" b="0" i="0" dirty="0" err="1">
                <a:solidFill>
                  <a:srgbClr val="ABB2BF"/>
                </a:solidFill>
                <a:effectLst/>
                <a:latin typeface="Helvetica Neue"/>
              </a:rPr>
              <a:t>tạo</a:t>
            </a:r>
            <a:r>
              <a:rPr lang="en-US" sz="2000" b="0" i="0" dirty="0">
                <a:solidFill>
                  <a:srgbClr val="ABB2BF"/>
                </a:solidFill>
                <a:effectLst/>
                <a:latin typeface="Helvetica Neue"/>
              </a:rPr>
              <a:t> </a:t>
            </a:r>
            <a:r>
              <a:rPr lang="en-US" sz="2000" b="0" i="0" dirty="0" err="1">
                <a:solidFill>
                  <a:srgbClr val="ABB2BF"/>
                </a:solidFill>
                <a:effectLst/>
                <a:latin typeface="Helvetica Neue"/>
              </a:rPr>
              <a:t>là</a:t>
            </a:r>
            <a:r>
              <a:rPr lang="en-US" sz="2000" b="0" i="0" dirty="0">
                <a:solidFill>
                  <a:srgbClr val="ABB2BF"/>
                </a:solidFill>
                <a:effectLst/>
                <a:latin typeface="Helvetica Neue"/>
              </a:rPr>
              <a:t> </a:t>
            </a:r>
            <a:r>
              <a:rPr lang="en-US" sz="2000" b="0" i="0" dirty="0" err="1">
                <a:solidFill>
                  <a:srgbClr val="ABB2BF"/>
                </a:solidFill>
                <a:effectLst/>
                <a:latin typeface="Helvetica Neue"/>
              </a:rPr>
              <a:t>ví</a:t>
            </a:r>
            <a:r>
              <a:rPr lang="en-US" sz="2000" b="0" i="0" dirty="0">
                <a:solidFill>
                  <a:srgbClr val="ABB2BF"/>
                </a:solidFill>
                <a:effectLst/>
                <a:latin typeface="Helvetica Neue"/>
              </a:rPr>
              <a:t> </a:t>
            </a:r>
            <a:r>
              <a:rPr lang="en-US" sz="2000" b="0" i="0" dirty="0" err="1">
                <a:solidFill>
                  <a:srgbClr val="ABB2BF"/>
                </a:solidFill>
                <a:effectLst/>
                <a:latin typeface="Helvetica Neue"/>
              </a:rPr>
              <a:t>tất</a:t>
            </a:r>
            <a:r>
              <a:rPr lang="en-US" sz="2000" b="0" i="0" dirty="0">
                <a:solidFill>
                  <a:srgbClr val="ABB2BF"/>
                </a:solidFill>
                <a:effectLst/>
                <a:latin typeface="Helvetica Neue"/>
              </a:rPr>
              <a:t> </a:t>
            </a:r>
            <a:r>
              <a:rPr lang="en-US" sz="2000" b="0" i="0" dirty="0" err="1">
                <a:solidFill>
                  <a:srgbClr val="ABB2BF"/>
                </a:solidFill>
                <a:effectLst/>
                <a:latin typeface="Helvetica Neue"/>
              </a:rPr>
              <a:t>định</a:t>
            </a:r>
            <a:r>
              <a:rPr lang="en-US" sz="2000" b="0" i="0" dirty="0">
                <a:solidFill>
                  <a:srgbClr val="ABB2BF"/>
                </a:solidFill>
                <a:effectLst/>
                <a:latin typeface="Helvetica Neue"/>
              </a:rPr>
              <a:t> </a:t>
            </a:r>
            <a:r>
              <a:rPr lang="en-US" sz="2000" b="0" i="0" dirty="0" err="1">
                <a:solidFill>
                  <a:srgbClr val="ABB2BF"/>
                </a:solidFill>
                <a:effectLst/>
                <a:latin typeface="Helvetica Neue"/>
              </a:rPr>
              <a:t>phân</a:t>
            </a:r>
            <a:r>
              <a:rPr lang="en-US" sz="2000" b="0" i="0" dirty="0">
                <a:solidFill>
                  <a:srgbClr val="ABB2BF"/>
                </a:solidFill>
                <a:effectLst/>
                <a:latin typeface="Helvetica Neue"/>
              </a:rPr>
              <a:t> </a:t>
            </a:r>
            <a:r>
              <a:rPr lang="en-US" sz="2000" b="0" i="0" dirty="0" err="1">
                <a:solidFill>
                  <a:srgbClr val="ABB2BF"/>
                </a:solidFill>
                <a:effectLst/>
                <a:latin typeface="Helvetica Neue"/>
              </a:rPr>
              <a:t>cấp</a:t>
            </a:r>
            <a:r>
              <a:rPr lang="en-US" sz="2000" b="0" i="0" dirty="0">
                <a:solidFill>
                  <a:srgbClr val="ABB2BF"/>
                </a:solidFill>
                <a:effectLst/>
                <a:latin typeface="Helvetica Neue"/>
              </a:rPr>
              <a:t> </a:t>
            </a:r>
            <a:r>
              <a:rPr lang="en-US" sz="2000" b="0" i="0" dirty="0" err="1">
                <a:solidFill>
                  <a:srgbClr val="ABB2BF"/>
                </a:solidFill>
                <a:effectLst/>
                <a:latin typeface="Helvetica Neue"/>
              </a:rPr>
              <a:t>ví</a:t>
            </a:r>
            <a:r>
              <a:rPr lang="en-US" sz="2000" b="0" i="0" dirty="0">
                <a:solidFill>
                  <a:srgbClr val="ABB2BF"/>
                </a:solidFill>
                <a:effectLst/>
                <a:latin typeface="Helvetica Neue"/>
              </a:rPr>
              <a:t> HD) -&gt; </a:t>
            </a:r>
            <a:r>
              <a:rPr lang="en-US" sz="2000" b="0" i="0" dirty="0" err="1">
                <a:solidFill>
                  <a:srgbClr val="ABB2BF"/>
                </a:solidFill>
                <a:effectLst/>
                <a:latin typeface="Helvetica Neue"/>
              </a:rPr>
              <a:t>để</a:t>
            </a:r>
            <a:r>
              <a:rPr lang="en-US" sz="2000" b="0" i="0" dirty="0">
                <a:solidFill>
                  <a:srgbClr val="ABB2BF"/>
                </a:solidFill>
                <a:effectLst/>
                <a:latin typeface="Helvetica Neue"/>
              </a:rPr>
              <a:t> </a:t>
            </a:r>
            <a:r>
              <a:rPr lang="en-US" sz="2000" b="0" i="0" dirty="0" err="1">
                <a:solidFill>
                  <a:srgbClr val="ABB2BF"/>
                </a:solidFill>
                <a:effectLst/>
                <a:latin typeface="Helvetica Neue"/>
              </a:rPr>
              <a:t>dễ</a:t>
            </a:r>
            <a:r>
              <a:rPr lang="en-US" sz="2000" b="0" i="0" dirty="0">
                <a:solidFill>
                  <a:srgbClr val="ABB2BF"/>
                </a:solidFill>
                <a:effectLst/>
                <a:latin typeface="Helvetica Neue"/>
              </a:rPr>
              <a:t> </a:t>
            </a:r>
            <a:r>
              <a:rPr lang="en-US" sz="2000" b="0" i="0" dirty="0" err="1">
                <a:solidFill>
                  <a:srgbClr val="ABB2BF"/>
                </a:solidFill>
                <a:effectLst/>
                <a:latin typeface="Helvetica Neue"/>
              </a:rPr>
              <a:t>sử</a:t>
            </a:r>
            <a:r>
              <a:rPr lang="en-US" sz="2000" b="0" i="0" dirty="0">
                <a:solidFill>
                  <a:srgbClr val="ABB2BF"/>
                </a:solidFill>
                <a:effectLst/>
                <a:latin typeface="Helvetica Neue"/>
              </a:rPr>
              <a:t> </a:t>
            </a:r>
            <a:r>
              <a:rPr lang="en-US" sz="2000" b="0" i="0" dirty="0" err="1">
                <a:solidFill>
                  <a:srgbClr val="ABB2BF"/>
                </a:solidFill>
                <a:effectLst/>
                <a:latin typeface="Helvetica Neue"/>
              </a:rPr>
              <a:t>dụng</a:t>
            </a:r>
            <a:r>
              <a:rPr lang="en-US" sz="2000" b="0" i="0" dirty="0">
                <a:solidFill>
                  <a:srgbClr val="ABB2BF"/>
                </a:solidFill>
                <a:effectLst/>
                <a:latin typeface="Helvetica Neue"/>
              </a:rPr>
              <a:t> </a:t>
            </a:r>
            <a:r>
              <a:rPr lang="en-US" sz="2000" b="0" i="0" dirty="0" err="1">
                <a:solidFill>
                  <a:srgbClr val="ABB2BF"/>
                </a:solidFill>
                <a:effectLst/>
                <a:latin typeface="Helvetica Neue"/>
              </a:rPr>
              <a:t>các</a:t>
            </a:r>
            <a:r>
              <a:rPr lang="en-US" sz="2000" b="0" i="0" dirty="0">
                <a:solidFill>
                  <a:srgbClr val="ABB2BF"/>
                </a:solidFill>
                <a:effectLst/>
                <a:latin typeface="Helvetica Neue"/>
              </a:rPr>
              <a:t> </a:t>
            </a:r>
            <a:r>
              <a:rPr lang="en-US" sz="2000" b="0" i="0" dirty="0" err="1">
                <a:solidFill>
                  <a:srgbClr val="ABB2BF"/>
                </a:solidFill>
                <a:effectLst/>
                <a:latin typeface="Helvetica Neue"/>
              </a:rPr>
              <a:t>hạt</a:t>
            </a:r>
            <a:r>
              <a:rPr lang="en-US" sz="2000" b="0" i="0" dirty="0">
                <a:solidFill>
                  <a:srgbClr val="ABB2BF"/>
                </a:solidFill>
                <a:effectLst/>
                <a:latin typeface="Helvetica Neue"/>
              </a:rPr>
              <a:t> </a:t>
            </a:r>
            <a:r>
              <a:rPr lang="en-US" sz="2000" b="0" i="0" dirty="0" err="1">
                <a:solidFill>
                  <a:srgbClr val="ABB2BF"/>
                </a:solidFill>
                <a:effectLst/>
                <a:latin typeface="Helvetica Neue"/>
              </a:rPr>
              <a:t>giống</a:t>
            </a:r>
            <a:r>
              <a:rPr lang="en-US" sz="2000" b="0" i="0" dirty="0">
                <a:solidFill>
                  <a:srgbClr val="ABB2BF"/>
                </a:solidFill>
                <a:effectLst/>
                <a:latin typeface="Helvetica Neue"/>
              </a:rPr>
              <a:t> </a:t>
            </a:r>
            <a:r>
              <a:rPr lang="en-US" sz="2000" b="0" i="0" dirty="0" err="1">
                <a:solidFill>
                  <a:srgbClr val="ABB2BF"/>
                </a:solidFill>
                <a:effectLst/>
                <a:latin typeface="Helvetica Neue"/>
              </a:rPr>
              <a:t>đc</a:t>
            </a:r>
            <a:r>
              <a:rPr lang="en-US" sz="2000" b="0" i="0" dirty="0">
                <a:solidFill>
                  <a:srgbClr val="ABB2BF"/>
                </a:solidFill>
                <a:effectLst/>
                <a:latin typeface="Helvetica Neue"/>
              </a:rPr>
              <a:t> </a:t>
            </a:r>
            <a:r>
              <a:rPr lang="en-US" sz="2000" b="0" i="0" dirty="0" err="1">
                <a:solidFill>
                  <a:srgbClr val="ABB2BF"/>
                </a:solidFill>
                <a:effectLst/>
                <a:latin typeface="Helvetica Neue"/>
              </a:rPr>
              <a:t>mã</a:t>
            </a:r>
            <a:r>
              <a:rPr lang="en-US" sz="2000" b="0" i="0" dirty="0">
                <a:solidFill>
                  <a:srgbClr val="ABB2BF"/>
                </a:solidFill>
                <a:effectLst/>
                <a:latin typeface="Helvetica Neue"/>
              </a:rPr>
              <a:t> </a:t>
            </a:r>
            <a:r>
              <a:rPr lang="en-US" sz="2000" b="0" i="0" dirty="0" err="1">
                <a:solidFill>
                  <a:srgbClr val="ABB2BF"/>
                </a:solidFill>
                <a:effectLst/>
                <a:latin typeface="Helvetica Neue"/>
              </a:rPr>
              <a:t>hóa</a:t>
            </a:r>
            <a:r>
              <a:rPr lang="en-US" sz="2000" b="0" i="0" dirty="0">
                <a:solidFill>
                  <a:srgbClr val="ABB2BF"/>
                </a:solidFill>
                <a:effectLst/>
                <a:latin typeface="Helvetica Neue"/>
              </a:rPr>
              <a:t> </a:t>
            </a:r>
            <a:r>
              <a:rPr lang="en-US" sz="2000" b="0" i="0" dirty="0" err="1">
                <a:solidFill>
                  <a:srgbClr val="ABB2BF"/>
                </a:solidFill>
                <a:effectLst/>
                <a:latin typeface="Helvetica Neue"/>
              </a:rPr>
              <a:t>thành</a:t>
            </a:r>
            <a:r>
              <a:rPr lang="en-US" sz="2000" b="0" i="0" dirty="0">
                <a:solidFill>
                  <a:srgbClr val="ABB2BF"/>
                </a:solidFill>
                <a:effectLst/>
                <a:latin typeface="Helvetica Neue"/>
              </a:rPr>
              <a:t> </a:t>
            </a:r>
            <a:r>
              <a:rPr lang="en-US" sz="2000" b="0" i="0" dirty="0" err="1">
                <a:solidFill>
                  <a:srgbClr val="ABB2BF"/>
                </a:solidFill>
                <a:effectLst/>
                <a:latin typeface="Helvetica Neue"/>
              </a:rPr>
              <a:t>từ</a:t>
            </a:r>
            <a:r>
              <a:rPr lang="en-US" sz="2000" b="0" i="0" dirty="0">
                <a:solidFill>
                  <a:srgbClr val="ABB2BF"/>
                </a:solidFill>
                <a:effectLst/>
                <a:latin typeface="Helvetica Neue"/>
              </a:rPr>
              <a:t> </a:t>
            </a:r>
            <a:r>
              <a:rPr lang="en-US" sz="2000" b="0" i="0" dirty="0" err="1">
                <a:solidFill>
                  <a:srgbClr val="ABB2BF"/>
                </a:solidFill>
                <a:effectLst/>
                <a:latin typeface="Helvetica Neue"/>
              </a:rPr>
              <a:t>tiếng</a:t>
            </a:r>
            <a:r>
              <a:rPr lang="en-US" sz="2000" b="0" i="0" dirty="0">
                <a:solidFill>
                  <a:srgbClr val="ABB2BF"/>
                </a:solidFill>
                <a:effectLst/>
                <a:latin typeface="Helvetica Neue"/>
              </a:rPr>
              <a:t> </a:t>
            </a:r>
            <a:r>
              <a:rPr lang="en-US" sz="2000" b="0" i="0" dirty="0" err="1">
                <a:solidFill>
                  <a:srgbClr val="ABB2BF"/>
                </a:solidFill>
                <a:effectLst/>
                <a:latin typeface="Helvetica Neue"/>
              </a:rPr>
              <a:t>anh</a:t>
            </a:r>
            <a:r>
              <a:rPr lang="en-US" sz="2000" b="0" i="0" dirty="0">
                <a:solidFill>
                  <a:srgbClr val="ABB2BF"/>
                </a:solidFill>
                <a:effectLst/>
                <a:latin typeface="Helvetica Neue"/>
              </a:rPr>
              <a:t> (</a:t>
            </a:r>
            <a:r>
              <a:rPr lang="en-US" sz="2000" b="0" i="0" dirty="0" err="1">
                <a:solidFill>
                  <a:srgbClr val="ABB2BF"/>
                </a:solidFill>
                <a:effectLst/>
                <a:latin typeface="Helvetica Neue"/>
              </a:rPr>
              <a:t>từ</a:t>
            </a:r>
            <a:r>
              <a:rPr lang="en-US" sz="2000" b="0" i="0" dirty="0">
                <a:solidFill>
                  <a:srgbClr val="ABB2BF"/>
                </a:solidFill>
                <a:effectLst/>
                <a:latin typeface="Helvetica Neue"/>
              </a:rPr>
              <a:t> </a:t>
            </a:r>
            <a:r>
              <a:rPr lang="en-US" sz="2000" b="0" i="0" dirty="0" err="1">
                <a:solidFill>
                  <a:srgbClr val="ABB2BF"/>
                </a:solidFill>
                <a:effectLst/>
                <a:latin typeface="Helvetica Neue"/>
              </a:rPr>
              <a:t>mật</a:t>
            </a:r>
            <a:r>
              <a:rPr lang="en-US" sz="2000" b="0" i="0" dirty="0">
                <a:solidFill>
                  <a:srgbClr val="ABB2BF"/>
                </a:solidFill>
                <a:effectLst/>
                <a:latin typeface="Helvetica Neue"/>
              </a:rPr>
              <a:t> </a:t>
            </a:r>
            <a:r>
              <a:rPr lang="en-US" sz="2000" b="0" i="0" dirty="0" err="1">
                <a:solidFill>
                  <a:srgbClr val="ABB2BF"/>
                </a:solidFill>
                <a:effectLst/>
                <a:latin typeface="Helvetica Neue"/>
              </a:rPr>
              <a:t>mã</a:t>
            </a:r>
            <a:r>
              <a:rPr lang="en-US" sz="2000" b="0" i="0" dirty="0">
                <a:solidFill>
                  <a:srgbClr val="ABB2BF"/>
                </a:solidFill>
                <a:effectLst/>
                <a:latin typeface="Helvetica Neue"/>
              </a:rPr>
              <a:t> </a:t>
            </a:r>
            <a:r>
              <a:rPr lang="en-US" sz="2000" b="0" i="0" dirty="0" err="1">
                <a:solidFill>
                  <a:srgbClr val="ABB2BF"/>
                </a:solidFill>
                <a:effectLst/>
                <a:latin typeface="Helvetica Neue"/>
              </a:rPr>
              <a:t>trợ</a:t>
            </a:r>
            <a:r>
              <a:rPr lang="en-US" sz="2000" b="0" i="0" dirty="0">
                <a:solidFill>
                  <a:srgbClr val="ABB2BF"/>
                </a:solidFill>
                <a:effectLst/>
                <a:latin typeface="Helvetica Neue"/>
              </a:rPr>
              <a:t> </a:t>
            </a:r>
            <a:r>
              <a:rPr lang="en-US" sz="2000" b="0" i="0" dirty="0" err="1">
                <a:solidFill>
                  <a:srgbClr val="ABB2BF"/>
                </a:solidFill>
                <a:effectLst/>
                <a:latin typeface="Helvetica Neue"/>
              </a:rPr>
              <a:t>nhớ</a:t>
            </a:r>
            <a:r>
              <a:rPr lang="en-US" sz="2000" b="0" i="0" dirty="0">
                <a:solidFill>
                  <a:srgbClr val="ABB2BF"/>
                </a:solidFill>
                <a:effectLst/>
                <a:latin typeface="Helvetica Neue"/>
              </a:rPr>
              <a:t>)</a:t>
            </a:r>
          </a:p>
          <a:p>
            <a:pPr marL="0" indent="0" algn="l">
              <a:buFontTx/>
              <a:buNone/>
            </a:pPr>
            <a:endParaRPr lang="en-US" sz="1400" dirty="0"/>
          </a:p>
        </p:txBody>
      </p:sp>
      <p:sp>
        <p:nvSpPr>
          <p:cNvPr id="4" name="Slide Number Placeholder 3"/>
          <p:cNvSpPr>
            <a:spLocks noGrp="1"/>
          </p:cNvSpPr>
          <p:nvPr>
            <p:ph type="sldNum" sz="quarter" idx="5"/>
          </p:nvPr>
        </p:nvSpPr>
        <p:spPr/>
        <p:txBody>
          <a:bodyPr/>
          <a:lstStyle/>
          <a:p>
            <a:fld id="{6DC51814-3B91-4036-94D2-3977634EE214}" type="slidenum">
              <a:rPr lang="en-US" smtClean="0"/>
              <a:t>11</a:t>
            </a:fld>
            <a:endParaRPr lang="en-US" dirty="0"/>
          </a:p>
        </p:txBody>
      </p:sp>
    </p:spTree>
    <p:extLst>
      <p:ext uri="{BB962C8B-B14F-4D97-AF65-F5344CB8AC3E}">
        <p14:creationId xmlns:p14="http://schemas.microsoft.com/office/powerpoint/2010/main" val="1994128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vi-VN" sz="1400" dirty="0"/>
              <a:t>- Backlist là block sau có liên kết với block trước</a:t>
            </a:r>
            <a:endParaRPr lang="en-US" sz="1400" dirty="0"/>
          </a:p>
        </p:txBody>
      </p:sp>
      <p:sp>
        <p:nvSpPr>
          <p:cNvPr id="4" name="Slide Number Placeholder 3"/>
          <p:cNvSpPr>
            <a:spLocks noGrp="1"/>
          </p:cNvSpPr>
          <p:nvPr>
            <p:ph type="sldNum" sz="quarter" idx="5"/>
          </p:nvPr>
        </p:nvSpPr>
        <p:spPr/>
        <p:txBody>
          <a:bodyPr/>
          <a:lstStyle/>
          <a:p>
            <a:fld id="{6DC51814-3B91-4036-94D2-3977634EE214}" type="slidenum">
              <a:rPr lang="en-US" smtClean="0"/>
              <a:t>12</a:t>
            </a:fld>
            <a:endParaRPr lang="en-US" dirty="0"/>
          </a:p>
        </p:txBody>
      </p:sp>
    </p:spTree>
    <p:extLst>
      <p:ext uri="{BB962C8B-B14F-4D97-AF65-F5344CB8AC3E}">
        <p14:creationId xmlns:p14="http://schemas.microsoft.com/office/powerpoint/2010/main" val="2321355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emmanuelbama.net/2018/05/11/premiers-pas-dans-la-blockchain/" TargetMode="External"/><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hyperlink" Target="https://creativecommons.org/licenses/by/3.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hyperlink" Target="https://creativecommons.org/licenses/by/3.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hyperlink" Target="https://creativecommons.org/licenses/by/3.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hyperlink" Target="https://creativecommons.org/licenses/by/3.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hyperlink" Target="https://creativecommons.org/licenses/by/3.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hyperlink" Target="https://creativecommons.org/licenses/by/3.0/"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hyperlink" Target="https://creativecommons.org/licenses/by/3.0/"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creativecommons.org/licenses/by/3.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hyperlink" Target="https://creativecommons.org/licenses/by/3.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hyperlink" Target="https://creativecommons.org/licenses/by/3.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inteldig.com/2019/05/como-puede-el-blockchain-mejorar-el-mercado-de-valores/" TargetMode="External"/><Relationship Id="rId2" Type="http://schemas.openxmlformats.org/officeDocument/2006/relationships/image" Target="../media/image2.jpg"/><Relationship Id="rId1" Type="http://schemas.openxmlformats.org/officeDocument/2006/relationships/slideLayout" Target="../slideLayouts/slideLayout11.xml"/><Relationship Id="rId4" Type="http://schemas.openxmlformats.org/officeDocument/2006/relationships/hyperlink" Target="https://creativecommons.org/licenses/by/3.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hyperlink" Target="https://creativecommons.org/licenses/by/3.0/"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hyperlink" Target="https://creativecommons.org/licenses/by/3.0/"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hyperlink" Target="https://creativecommons.org/licenses/by/3.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hyperlink" Target="https://creativecommons.org/licenses/by/3.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hyperlink" Target="https://creativecommons.org/licenses/by/3.0/"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hyperlink" Target="https://creativecommons.org/licenses/by/3.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hyperlink" Target="https://creativecommons.org/licenses/by/3.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hyperlink" Target="https://creativecommons.org/licenses/by/3.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9.xml"/><Relationship Id="rId5" Type="http://schemas.openxmlformats.org/officeDocument/2006/relationships/hyperlink" Target="https://creativecommons.org/licenses/by/3.0/" TargetMode="External"/><Relationship Id="rId4" Type="http://schemas.openxmlformats.org/officeDocument/2006/relationships/hyperlink" Target="https://www.flickr.com/photos/btckeychain/10680242843"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hyperlink" Target="https://creativecommons.org/licenses/by/3.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hyperlink" Target="https://creativecommons.org/licenses/by/3.0/"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hyperlink" Target="https://creativecommons.org/licenses/by/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1CEBEB-5088-4E63-81A4-0DCEB5B45207}"/>
              </a:ext>
              <a:ext uri="{C183D7F6-B498-43B3-948B-1728B52AA6E4}">
                <adec:decorative xmlns:adec="http://schemas.microsoft.com/office/drawing/2017/decorative" val="1"/>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tretch/>
        </p:blipFill>
        <p:spPr>
          <a:xfrm>
            <a:off x="5647530" y="472281"/>
            <a:ext cx="5913439" cy="5913439"/>
          </a:xfrm>
          <a:noFill/>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371476" y="1779589"/>
            <a:ext cx="4416424" cy="2182811"/>
          </a:xfrm>
        </p:spPr>
        <p:txBody>
          <a:bodyPr anchor="b">
            <a:normAutofit/>
          </a:bodyPr>
          <a:lstStyle/>
          <a:p>
            <a:r>
              <a:rPr lang="vi-VN" dirty="0"/>
              <a:t>Lê Đình Huy -20194776</a:t>
            </a:r>
            <a:endParaRPr lang="en-US" dirty="0"/>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371476" y="4079083"/>
            <a:ext cx="4416424" cy="976311"/>
          </a:xfrm>
        </p:spPr>
        <p:txBody>
          <a:bodyPr>
            <a:normAutofit/>
          </a:bodyPr>
          <a:lstStyle/>
          <a:p>
            <a:r>
              <a:rPr lang="vi-VN" dirty="0"/>
              <a:t> </a:t>
            </a:r>
            <a:endParaRPr lang="en-US" dirty="0"/>
          </a:p>
        </p:txBody>
      </p:sp>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7" y="1296177"/>
            <a:ext cx="5272764" cy="1469602"/>
          </a:xfrm>
        </p:spPr>
        <p:txBody>
          <a:bodyPr/>
          <a:lstStyle/>
          <a:p>
            <a:r>
              <a:rPr lang="vi-VN" dirty="0"/>
              <a:t>Address</a:t>
            </a:r>
            <a:endParaRPr lang="en-US" dirty="0"/>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7" y="2765779"/>
            <a:ext cx="5272764" cy="3228621"/>
          </a:xfrm>
        </p:spPr>
        <p:txBody>
          <a:bodyPr>
            <a:normAutofit/>
          </a:bodyPr>
          <a:lstStyle/>
          <a:p>
            <a:r>
              <a:rPr lang="vi-VN" dirty="0"/>
              <a:t>Địa chỉ được tạo ra từ khóa công khai (public key)</a:t>
            </a:r>
          </a:p>
          <a:p>
            <a:r>
              <a:rPr lang="vi-VN" dirty="0"/>
              <a:t>Một địa chỉ bitcoin thường có 25-36 kí tự, thường bắt đầu bằng số 1 hoặc 3</a:t>
            </a:r>
          </a:p>
          <a:p>
            <a:r>
              <a:rPr lang="vi-VN" dirty="0"/>
              <a:t>Mỗi một địa chỉ đại diện cho một account trong bitcoin</a:t>
            </a:r>
          </a:p>
          <a:p>
            <a:r>
              <a:rPr lang="vi-VN" dirty="0"/>
              <a:t>Việc sử dụng địa chỉ bitcoin giúp tăng tính riêng tư và bảo mật trong giao dịch bitcoin</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10</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a:xfrm>
            <a:off x="821094" y="1016000"/>
            <a:ext cx="5569271" cy="4978400"/>
          </a:xfrm>
        </p:spPr>
      </p:pic>
      <p:sp>
        <p:nvSpPr>
          <p:cNvPr id="2" name="TextBox 1">
            <a:extLst>
              <a:ext uri="{FF2B5EF4-FFF2-40B4-BE49-F238E27FC236}">
                <a16:creationId xmlns:a16="http://schemas.microsoft.com/office/drawing/2014/main" id="{592AAF13-D7E4-EB77-1EDF-901CD24A06CA}"/>
              </a:ext>
            </a:extLst>
          </p:cNvPr>
          <p:cNvSpPr txBox="1"/>
          <p:nvPr/>
        </p:nvSpPr>
        <p:spPr>
          <a:xfrm>
            <a:off x="1117601" y="5994400"/>
            <a:ext cx="5138058" cy="230832"/>
          </a:xfrm>
          <a:prstGeom prst="rect">
            <a:avLst/>
          </a:prstGeom>
          <a:noFill/>
        </p:spPr>
        <p:txBody>
          <a:bodyPr wrap="square" rtlCol="0">
            <a:spAutoFit/>
          </a:bodyPr>
          <a:lstStyle/>
          <a:p>
            <a:r>
              <a:rPr lang="en-US" sz="900" dirty="0">
                <a:hlinkClick r:id="rId4" tooltip="https://creativecommons.org/licenses/by/3.0/"/>
              </a:rPr>
              <a:t>BY</a:t>
            </a:r>
            <a:endParaRPr lang="en-US" sz="900" dirty="0"/>
          </a:p>
        </p:txBody>
      </p:sp>
    </p:spTree>
    <p:extLst>
      <p:ext uri="{BB962C8B-B14F-4D97-AF65-F5344CB8AC3E}">
        <p14:creationId xmlns:p14="http://schemas.microsoft.com/office/powerpoint/2010/main" val="4087214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7" y="1296177"/>
            <a:ext cx="5272764" cy="1469602"/>
          </a:xfrm>
        </p:spPr>
        <p:txBody>
          <a:bodyPr/>
          <a:lstStyle/>
          <a:p>
            <a:r>
              <a:rPr lang="vi-VN" dirty="0"/>
              <a:t>Wallet</a:t>
            </a:r>
            <a:endParaRPr lang="en-US" dirty="0"/>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7" y="2765779"/>
            <a:ext cx="5272764" cy="3228621"/>
          </a:xfrm>
        </p:spPr>
        <p:txBody>
          <a:bodyPr>
            <a:normAutofit/>
          </a:bodyPr>
          <a:lstStyle/>
          <a:p>
            <a:r>
              <a:rPr lang="vi-VN" dirty="0"/>
              <a:t>Là phần mềm dùng để lưu trữ, quản lí khóa và thực hiện các giao dịch</a:t>
            </a:r>
          </a:p>
          <a:p>
            <a:r>
              <a:rPr lang="vi-VN" dirty="0"/>
              <a:t>Có 2 loại ví chính: ví bất định (nondeterministic wallet) và ví tất định (deterministic wallet)</a:t>
            </a:r>
          </a:p>
          <a:p>
            <a:r>
              <a:rPr lang="vi-VN" dirty="0"/>
              <a:t>Ví bitcoin không chứa bitcoin</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11</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a:xfrm>
            <a:off x="821094" y="1016000"/>
            <a:ext cx="5569271" cy="4978400"/>
          </a:xfrm>
        </p:spPr>
      </p:pic>
      <p:sp>
        <p:nvSpPr>
          <p:cNvPr id="2" name="TextBox 1">
            <a:extLst>
              <a:ext uri="{FF2B5EF4-FFF2-40B4-BE49-F238E27FC236}">
                <a16:creationId xmlns:a16="http://schemas.microsoft.com/office/drawing/2014/main" id="{592AAF13-D7E4-EB77-1EDF-901CD24A06CA}"/>
              </a:ext>
            </a:extLst>
          </p:cNvPr>
          <p:cNvSpPr txBox="1"/>
          <p:nvPr/>
        </p:nvSpPr>
        <p:spPr>
          <a:xfrm>
            <a:off x="1117601" y="5994400"/>
            <a:ext cx="5138058" cy="230832"/>
          </a:xfrm>
          <a:prstGeom prst="rect">
            <a:avLst/>
          </a:prstGeom>
          <a:noFill/>
        </p:spPr>
        <p:txBody>
          <a:bodyPr wrap="square" rtlCol="0">
            <a:spAutoFit/>
          </a:bodyPr>
          <a:lstStyle/>
          <a:p>
            <a:r>
              <a:rPr lang="en-US" sz="900" dirty="0">
                <a:hlinkClick r:id="rId4" tooltip="https://creativecommons.org/licenses/by/3.0/"/>
              </a:rPr>
              <a:t>BY</a:t>
            </a:r>
            <a:endParaRPr lang="en-US" sz="900" dirty="0"/>
          </a:p>
        </p:txBody>
      </p:sp>
    </p:spTree>
    <p:extLst>
      <p:ext uri="{BB962C8B-B14F-4D97-AF65-F5344CB8AC3E}">
        <p14:creationId xmlns:p14="http://schemas.microsoft.com/office/powerpoint/2010/main" val="824980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7" y="1296177"/>
            <a:ext cx="5272764" cy="1469602"/>
          </a:xfrm>
        </p:spPr>
        <p:txBody>
          <a:bodyPr/>
          <a:lstStyle/>
          <a:p>
            <a:r>
              <a:rPr lang="vi-VN" dirty="0"/>
              <a:t>Chaining block</a:t>
            </a:r>
            <a:endParaRPr lang="en-US" dirty="0"/>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7" y="2765779"/>
            <a:ext cx="5272764" cy="3228621"/>
          </a:xfrm>
        </p:spPr>
        <p:txBody>
          <a:bodyPr>
            <a:normAutofit/>
          </a:bodyPr>
          <a:lstStyle/>
          <a:p>
            <a:r>
              <a:rPr lang="vi-VN" dirty="0"/>
              <a:t>Là danh sách backlist kết nối các block lại với nhau sử dụng mã băm (hash)</a:t>
            </a:r>
          </a:p>
          <a:p>
            <a:r>
              <a:rPr lang="vi-VN" dirty="0"/>
              <a:t>Khi một block được thêm vào chuỗi, mã băm của nó sẽ được tính toán dựa trên dữ liệu block và mã băm của block trước đó trong chuỗi</a:t>
            </a:r>
          </a:p>
          <a:p>
            <a:r>
              <a:rPr lang="vi-VN" dirty="0"/>
              <a:t>Nếu một block trong chuỗi bị thay đổi thì mã băm của các block tiếp theo cũng sẽ bị thay đổi</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12</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a:xfrm>
            <a:off x="821094" y="1016000"/>
            <a:ext cx="5569271" cy="4978400"/>
          </a:xfrm>
        </p:spPr>
      </p:pic>
      <p:sp>
        <p:nvSpPr>
          <p:cNvPr id="2" name="TextBox 1">
            <a:extLst>
              <a:ext uri="{FF2B5EF4-FFF2-40B4-BE49-F238E27FC236}">
                <a16:creationId xmlns:a16="http://schemas.microsoft.com/office/drawing/2014/main" id="{592AAF13-D7E4-EB77-1EDF-901CD24A06CA}"/>
              </a:ext>
            </a:extLst>
          </p:cNvPr>
          <p:cNvSpPr txBox="1"/>
          <p:nvPr/>
        </p:nvSpPr>
        <p:spPr>
          <a:xfrm>
            <a:off x="1117601" y="5994400"/>
            <a:ext cx="5138058" cy="230832"/>
          </a:xfrm>
          <a:prstGeom prst="rect">
            <a:avLst/>
          </a:prstGeom>
          <a:noFill/>
        </p:spPr>
        <p:txBody>
          <a:bodyPr wrap="square" rtlCol="0">
            <a:spAutoFit/>
          </a:bodyPr>
          <a:lstStyle/>
          <a:p>
            <a:r>
              <a:rPr lang="en-US" sz="900" dirty="0">
                <a:hlinkClick r:id="rId4" tooltip="https://creativecommons.org/licenses/by/3.0/"/>
              </a:rPr>
              <a:t>BY</a:t>
            </a:r>
            <a:endParaRPr lang="en-US" sz="900" dirty="0"/>
          </a:p>
        </p:txBody>
      </p:sp>
    </p:spTree>
    <p:extLst>
      <p:ext uri="{BB962C8B-B14F-4D97-AF65-F5344CB8AC3E}">
        <p14:creationId xmlns:p14="http://schemas.microsoft.com/office/powerpoint/2010/main" val="306661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7" y="1296177"/>
            <a:ext cx="5272764" cy="1469602"/>
          </a:xfrm>
        </p:spPr>
        <p:txBody>
          <a:bodyPr/>
          <a:lstStyle/>
          <a:p>
            <a:r>
              <a:rPr lang="vi-VN" dirty="0"/>
              <a:t>Block</a:t>
            </a:r>
            <a:endParaRPr lang="en-US" dirty="0"/>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7" y="2765779"/>
            <a:ext cx="5272764" cy="3228621"/>
          </a:xfrm>
        </p:spPr>
        <p:txBody>
          <a:bodyPr>
            <a:normAutofit/>
          </a:bodyPr>
          <a:lstStyle/>
          <a:p>
            <a:r>
              <a:rPr lang="vi-VN" dirty="0"/>
              <a:t>Là một cấu trúc dữ liệu dạng containner, gom các giao dịch đưa vào blockchain</a:t>
            </a:r>
          </a:p>
          <a:p>
            <a:r>
              <a:rPr lang="vi-VN" dirty="0"/>
              <a:t>Block gồm có: header (tiêu đề) và các giao dịch</a:t>
            </a:r>
          </a:p>
          <a:p>
            <a:r>
              <a:rPr lang="vi-VN" dirty="0"/>
              <a:t>Header chứa tham chiếu tới mã băm block trước, độ khó (difficulty), nhãn thời gian, số nonce và gốc cây merkle</a:t>
            </a:r>
          </a:p>
          <a:p>
            <a:r>
              <a:rPr lang="vi-VN" dirty="0"/>
              <a:t>Mỗi block được xác định bằng mã băm SHA256 (băm header 2 lần)</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13</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a:xfrm>
            <a:off x="821094" y="1016000"/>
            <a:ext cx="5569271" cy="4978400"/>
          </a:xfrm>
        </p:spPr>
      </p:pic>
      <p:sp>
        <p:nvSpPr>
          <p:cNvPr id="2" name="TextBox 1">
            <a:extLst>
              <a:ext uri="{FF2B5EF4-FFF2-40B4-BE49-F238E27FC236}">
                <a16:creationId xmlns:a16="http://schemas.microsoft.com/office/drawing/2014/main" id="{592AAF13-D7E4-EB77-1EDF-901CD24A06CA}"/>
              </a:ext>
            </a:extLst>
          </p:cNvPr>
          <p:cNvSpPr txBox="1"/>
          <p:nvPr/>
        </p:nvSpPr>
        <p:spPr>
          <a:xfrm>
            <a:off x="1117601" y="5994400"/>
            <a:ext cx="5138058" cy="230832"/>
          </a:xfrm>
          <a:prstGeom prst="rect">
            <a:avLst/>
          </a:prstGeom>
          <a:noFill/>
        </p:spPr>
        <p:txBody>
          <a:bodyPr wrap="square" rtlCol="0">
            <a:spAutoFit/>
          </a:bodyPr>
          <a:lstStyle/>
          <a:p>
            <a:r>
              <a:rPr lang="en-US" sz="900" dirty="0">
                <a:hlinkClick r:id="rId4" tooltip="https://creativecommons.org/licenses/by/3.0/"/>
              </a:rPr>
              <a:t>BY</a:t>
            </a:r>
            <a:endParaRPr lang="en-US" sz="900" dirty="0"/>
          </a:p>
        </p:txBody>
      </p:sp>
    </p:spTree>
    <p:extLst>
      <p:ext uri="{BB962C8B-B14F-4D97-AF65-F5344CB8AC3E}">
        <p14:creationId xmlns:p14="http://schemas.microsoft.com/office/powerpoint/2010/main" val="4221550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7" y="1296177"/>
            <a:ext cx="5272764" cy="916445"/>
          </a:xfrm>
        </p:spPr>
        <p:txBody>
          <a:bodyPr/>
          <a:lstStyle/>
          <a:p>
            <a:r>
              <a:rPr lang="vi-VN" dirty="0"/>
              <a:t>Transaction</a:t>
            </a:r>
            <a:endParaRPr lang="en-US" dirty="0"/>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7" y="2212623"/>
            <a:ext cx="5272764" cy="4267200"/>
          </a:xfrm>
        </p:spPr>
        <p:txBody>
          <a:bodyPr>
            <a:normAutofit/>
          </a:bodyPr>
          <a:lstStyle/>
          <a:p>
            <a:r>
              <a:rPr lang="vi-VN" dirty="0"/>
              <a:t>Là quá trình chuyển tiền từ tài khoản này đến tài khoản khác trong mạng blockchain</a:t>
            </a:r>
          </a:p>
          <a:p>
            <a:r>
              <a:rPr lang="vi-VN" dirty="0"/>
              <a:t>Giao dịch gồm có đầu ra (outputs) và đầu vào (inputs). Yếu tố cơ bản của giao dịch là đầu ra là  các UTXO (unspent transaction output)</a:t>
            </a:r>
          </a:p>
          <a:p>
            <a:r>
              <a:rPr lang="vi-VN" dirty="0"/>
              <a:t>Đầu ra gồm: lượng bitcoin (được tính bằng satoshi), 1 câu đố mật mã (cryptographic puzzle) quyết định điều kiện để chi tiêu đầu ra</a:t>
            </a:r>
          </a:p>
          <a:p>
            <a:r>
              <a:rPr lang="vi-VN" dirty="0"/>
              <a:t>Đầu vào sẽ tham chiếu đến UTXO sẽ được chi tiêu và cung cấp bằng chứng sở hữu thông qua kịch bản mở khóa (unlocking scrypt)</a:t>
            </a:r>
          </a:p>
          <a:p>
            <a:r>
              <a:rPr lang="vi-VN" dirty="0"/>
              <a:t>Mỗi giao dịch đều sẽ có phí giao dịch</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14</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a:xfrm>
            <a:off x="821094" y="1016000"/>
            <a:ext cx="5569271" cy="4978400"/>
          </a:xfrm>
        </p:spPr>
      </p:pic>
      <p:sp>
        <p:nvSpPr>
          <p:cNvPr id="2" name="TextBox 1">
            <a:extLst>
              <a:ext uri="{FF2B5EF4-FFF2-40B4-BE49-F238E27FC236}">
                <a16:creationId xmlns:a16="http://schemas.microsoft.com/office/drawing/2014/main" id="{592AAF13-D7E4-EB77-1EDF-901CD24A06CA}"/>
              </a:ext>
            </a:extLst>
          </p:cNvPr>
          <p:cNvSpPr txBox="1"/>
          <p:nvPr/>
        </p:nvSpPr>
        <p:spPr>
          <a:xfrm>
            <a:off x="1117601" y="5994400"/>
            <a:ext cx="5138058" cy="230832"/>
          </a:xfrm>
          <a:prstGeom prst="rect">
            <a:avLst/>
          </a:prstGeom>
          <a:noFill/>
        </p:spPr>
        <p:txBody>
          <a:bodyPr wrap="square" rtlCol="0">
            <a:spAutoFit/>
          </a:bodyPr>
          <a:lstStyle/>
          <a:p>
            <a:r>
              <a:rPr lang="en-US" sz="900" dirty="0">
                <a:hlinkClick r:id="rId4" tooltip="https://creativecommons.org/licenses/by/3.0/"/>
              </a:rPr>
              <a:t>BY</a:t>
            </a:r>
            <a:endParaRPr lang="en-US" sz="900" dirty="0"/>
          </a:p>
        </p:txBody>
      </p:sp>
    </p:spTree>
    <p:extLst>
      <p:ext uri="{BB962C8B-B14F-4D97-AF65-F5344CB8AC3E}">
        <p14:creationId xmlns:p14="http://schemas.microsoft.com/office/powerpoint/2010/main" val="2783448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7" y="1296177"/>
            <a:ext cx="5272764" cy="916445"/>
          </a:xfrm>
        </p:spPr>
        <p:txBody>
          <a:bodyPr/>
          <a:lstStyle/>
          <a:p>
            <a:r>
              <a:rPr lang="vi-VN" dirty="0"/>
              <a:t>UTXO Model</a:t>
            </a:r>
            <a:endParaRPr lang="en-US" dirty="0"/>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7" y="2212623"/>
            <a:ext cx="5272764" cy="4267200"/>
          </a:xfrm>
        </p:spPr>
        <p:txBody>
          <a:bodyPr>
            <a:normAutofit/>
          </a:bodyPr>
          <a:lstStyle/>
          <a:p>
            <a:r>
              <a:rPr lang="vi-VN" dirty="0"/>
              <a:t>UTXO là đầu ra chưa chi tiêu (unspent transaction output) được tạo ra từ các giao dịch</a:t>
            </a:r>
          </a:p>
          <a:p>
            <a:r>
              <a:rPr lang="vi-VN" dirty="0"/>
              <a:t>Mỗi đầu ra của một giao dịch sẽ trở thành đầu vào cho 1 giao dịch mới</a:t>
            </a:r>
          </a:p>
          <a:p>
            <a:r>
              <a:rPr lang="vi-VN" dirty="0"/>
              <a:t>Đảm bảo tính toàn vẹn blockchain bằng cách đảm bảo các đầu vào đã được xác minh và chưa được sử dụng trước đó</a:t>
            </a:r>
          </a:p>
          <a:p>
            <a:r>
              <a:rPr lang="vi-VN" dirty="0"/>
              <a:t>Tránh trường hợp chi tiêu 2 lần (double-spending)</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15</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a:xfrm>
            <a:off x="821094" y="1016000"/>
            <a:ext cx="5569271" cy="4978400"/>
          </a:xfrm>
        </p:spPr>
      </p:pic>
      <p:sp>
        <p:nvSpPr>
          <p:cNvPr id="2" name="TextBox 1">
            <a:extLst>
              <a:ext uri="{FF2B5EF4-FFF2-40B4-BE49-F238E27FC236}">
                <a16:creationId xmlns:a16="http://schemas.microsoft.com/office/drawing/2014/main" id="{592AAF13-D7E4-EB77-1EDF-901CD24A06CA}"/>
              </a:ext>
            </a:extLst>
          </p:cNvPr>
          <p:cNvSpPr txBox="1"/>
          <p:nvPr/>
        </p:nvSpPr>
        <p:spPr>
          <a:xfrm>
            <a:off x="1117601" y="5994400"/>
            <a:ext cx="5138058" cy="230832"/>
          </a:xfrm>
          <a:prstGeom prst="rect">
            <a:avLst/>
          </a:prstGeom>
          <a:noFill/>
        </p:spPr>
        <p:txBody>
          <a:bodyPr wrap="square" rtlCol="0">
            <a:spAutoFit/>
          </a:bodyPr>
          <a:lstStyle/>
          <a:p>
            <a:r>
              <a:rPr lang="en-US" sz="900" dirty="0">
                <a:hlinkClick r:id="rId4" tooltip="https://creativecommons.org/licenses/by/3.0/"/>
              </a:rPr>
              <a:t>BY</a:t>
            </a:r>
            <a:endParaRPr lang="en-US" sz="900" dirty="0"/>
          </a:p>
        </p:txBody>
      </p:sp>
    </p:spTree>
    <p:extLst>
      <p:ext uri="{BB962C8B-B14F-4D97-AF65-F5344CB8AC3E}">
        <p14:creationId xmlns:p14="http://schemas.microsoft.com/office/powerpoint/2010/main" val="3667698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7" y="1296177"/>
            <a:ext cx="5272764" cy="916445"/>
          </a:xfrm>
        </p:spPr>
        <p:txBody>
          <a:bodyPr/>
          <a:lstStyle/>
          <a:p>
            <a:r>
              <a:rPr lang="vi-VN" dirty="0"/>
              <a:t>Account Based Model</a:t>
            </a:r>
            <a:endParaRPr lang="en-US" dirty="0"/>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7" y="2212623"/>
            <a:ext cx="5272764" cy="4267200"/>
          </a:xfrm>
        </p:spPr>
        <p:txBody>
          <a:bodyPr>
            <a:normAutofit/>
          </a:bodyPr>
          <a:lstStyle/>
          <a:p>
            <a:r>
              <a:rPr lang="vi-VN" dirty="0"/>
              <a:t>Mỗi tài khoản được lưu trữ trên mạng blockchain, mỗi giao dịch là sự thay đổi trạng thái của các tài khoản này</a:t>
            </a:r>
          </a:p>
          <a:p>
            <a:r>
              <a:rPr lang="vi-VN" dirty="0"/>
              <a:t>Mỗi giao dịch được tạo ra để thay đổi trạng thái của các tài khoản bằng cách thêm hoặc trừ một lượng Ether hoặc token từ một tài khoản này sang tài khoản khác</a:t>
            </a:r>
          </a:p>
          <a:p>
            <a:r>
              <a:rPr lang="vi-VN" dirty="0"/>
              <a:t>Điểm mạnh là đơn giản và dễ hiểu</a:t>
            </a:r>
          </a:p>
          <a:p>
            <a:r>
              <a:rPr lang="vi-VN" dirty="0"/>
              <a:t>Có hạn chế trong việc đồng bộ hóa trạng thái các tài khoản, khó khăn trong kiểm tra giao dịch</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16</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a:xfrm>
            <a:off x="821094" y="1016000"/>
            <a:ext cx="5569271" cy="4978400"/>
          </a:xfrm>
        </p:spPr>
      </p:pic>
      <p:sp>
        <p:nvSpPr>
          <p:cNvPr id="2" name="TextBox 1">
            <a:extLst>
              <a:ext uri="{FF2B5EF4-FFF2-40B4-BE49-F238E27FC236}">
                <a16:creationId xmlns:a16="http://schemas.microsoft.com/office/drawing/2014/main" id="{592AAF13-D7E4-EB77-1EDF-901CD24A06CA}"/>
              </a:ext>
            </a:extLst>
          </p:cNvPr>
          <p:cNvSpPr txBox="1"/>
          <p:nvPr/>
        </p:nvSpPr>
        <p:spPr>
          <a:xfrm>
            <a:off x="1117601" y="5994400"/>
            <a:ext cx="5138058" cy="230832"/>
          </a:xfrm>
          <a:prstGeom prst="rect">
            <a:avLst/>
          </a:prstGeom>
          <a:noFill/>
        </p:spPr>
        <p:txBody>
          <a:bodyPr wrap="square" rtlCol="0">
            <a:spAutoFit/>
          </a:bodyPr>
          <a:lstStyle/>
          <a:p>
            <a:r>
              <a:rPr lang="en-US" sz="900" dirty="0">
                <a:hlinkClick r:id="rId4" tooltip="https://creativecommons.org/licenses/by/3.0/"/>
              </a:rPr>
              <a:t>BY</a:t>
            </a:r>
            <a:endParaRPr lang="en-US" sz="900" dirty="0"/>
          </a:p>
        </p:txBody>
      </p:sp>
    </p:spTree>
    <p:extLst>
      <p:ext uri="{BB962C8B-B14F-4D97-AF65-F5344CB8AC3E}">
        <p14:creationId xmlns:p14="http://schemas.microsoft.com/office/powerpoint/2010/main" val="2628353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7" y="1296177"/>
            <a:ext cx="5272764" cy="916445"/>
          </a:xfrm>
        </p:spPr>
        <p:txBody>
          <a:bodyPr/>
          <a:lstStyle/>
          <a:p>
            <a:r>
              <a:rPr lang="vi-VN" dirty="0"/>
              <a:t>Transaction mới được tạo ra như nào</a:t>
            </a:r>
            <a:endParaRPr lang="en-US" dirty="0"/>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7" y="2212623"/>
            <a:ext cx="5272764" cy="4267200"/>
          </a:xfrm>
        </p:spPr>
        <p:txBody>
          <a:bodyPr>
            <a:normAutofit/>
          </a:bodyPr>
          <a:lstStyle/>
          <a:p>
            <a:r>
              <a:rPr lang="vi-VN" dirty="0"/>
              <a:t>Một giao dịch mới được tạo khi người dùng muốn chuyển tiền cho người dùng khác</a:t>
            </a:r>
          </a:p>
          <a:p>
            <a:r>
              <a:rPr lang="vi-VN" dirty="0"/>
              <a:t>Ví của người dùng sẽ tạo giao dịch, tham chiếu đến các UTXO mà ví sở hữu làm đầu vào, sau khi giao dịch sẽ tạo ra các UTXO mới</a:t>
            </a:r>
          </a:p>
          <a:p>
            <a:r>
              <a:rPr lang="vi-VN" dirty="0"/>
              <a:t>Sau khi giao dịch được tạo xong nó sẽ được gửi đến các node trên mạng blockchain và các node sẽ kiểm tra tính hợp lệ của giao dịch</a:t>
            </a:r>
          </a:p>
          <a:p>
            <a:r>
              <a:rPr lang="vi-VN" dirty="0"/>
              <a:t>Sau đó giao dịch sẽ được đưa vào 1 block được đào để xác nhận, sau khi được xác nhận (block được thêm vào blockchain) nó sẽ được lưu trên các node trên mạng blockchain</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17</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a:xfrm>
            <a:off x="821094" y="1016000"/>
            <a:ext cx="5569271" cy="4978400"/>
          </a:xfrm>
        </p:spPr>
      </p:pic>
      <p:sp>
        <p:nvSpPr>
          <p:cNvPr id="2" name="TextBox 1">
            <a:extLst>
              <a:ext uri="{FF2B5EF4-FFF2-40B4-BE49-F238E27FC236}">
                <a16:creationId xmlns:a16="http://schemas.microsoft.com/office/drawing/2014/main" id="{592AAF13-D7E4-EB77-1EDF-901CD24A06CA}"/>
              </a:ext>
            </a:extLst>
          </p:cNvPr>
          <p:cNvSpPr txBox="1"/>
          <p:nvPr/>
        </p:nvSpPr>
        <p:spPr>
          <a:xfrm>
            <a:off x="1117601" y="5994400"/>
            <a:ext cx="5138058" cy="230832"/>
          </a:xfrm>
          <a:prstGeom prst="rect">
            <a:avLst/>
          </a:prstGeom>
          <a:noFill/>
        </p:spPr>
        <p:txBody>
          <a:bodyPr wrap="square" rtlCol="0">
            <a:spAutoFit/>
          </a:bodyPr>
          <a:lstStyle/>
          <a:p>
            <a:r>
              <a:rPr lang="en-US" sz="900" dirty="0">
                <a:hlinkClick r:id="rId4" tooltip="https://creativecommons.org/licenses/by/3.0/"/>
              </a:rPr>
              <a:t>BY</a:t>
            </a:r>
            <a:endParaRPr lang="en-US" sz="900" dirty="0"/>
          </a:p>
        </p:txBody>
      </p:sp>
    </p:spTree>
    <p:extLst>
      <p:ext uri="{BB962C8B-B14F-4D97-AF65-F5344CB8AC3E}">
        <p14:creationId xmlns:p14="http://schemas.microsoft.com/office/powerpoint/2010/main" val="4002463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7" y="1016000"/>
            <a:ext cx="5272764" cy="916445"/>
          </a:xfrm>
        </p:spPr>
        <p:txBody>
          <a:bodyPr/>
          <a:lstStyle/>
          <a:p>
            <a:r>
              <a:rPr lang="vi-VN" dirty="0"/>
              <a:t>Transaction pool (mempool)</a:t>
            </a:r>
            <a:endParaRPr lang="en-US" dirty="0"/>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7" y="2010723"/>
            <a:ext cx="5272764" cy="4492977"/>
          </a:xfrm>
        </p:spPr>
        <p:txBody>
          <a:bodyPr>
            <a:normAutofit/>
          </a:bodyPr>
          <a:lstStyle/>
          <a:p>
            <a:r>
              <a:rPr lang="vi-VN" dirty="0"/>
              <a:t>Là tập hợp các giap dịch chưa được đóng gói thành block và chưa được xác nhận trên mạng blockchain</a:t>
            </a:r>
          </a:p>
          <a:p>
            <a:r>
              <a:rPr lang="vi-VN" dirty="0"/>
              <a:t>Khi một giao dịch được tạo ra và phát đi trên mạng nó sẽ được đưa vào mempool</a:t>
            </a:r>
          </a:p>
          <a:p>
            <a:r>
              <a:rPr lang="vi-VN" dirty="0"/>
              <a:t>Trong mempool các giao dịch sẽ được sắp xếp theo độ ưu tiên (dựa trên kích thước, phí, độ cấp thiết giao dịch)</a:t>
            </a:r>
          </a:p>
          <a:p>
            <a:r>
              <a:rPr lang="vi-VN" dirty="0"/>
              <a:t>Khi miner muốn đào block mới họ sẽ chọn các giao dịch từ mempool để thêm vào block, khi block được đào và thêm vào blockchain, các giao dịch sẽ được coi là được xác nhận, các giao dịch không được thêm vào block sẽ ở lại mempool</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18</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a:xfrm>
            <a:off x="821094" y="1016000"/>
            <a:ext cx="5569271" cy="4978400"/>
          </a:xfrm>
        </p:spPr>
      </p:pic>
      <p:sp>
        <p:nvSpPr>
          <p:cNvPr id="2" name="TextBox 1">
            <a:extLst>
              <a:ext uri="{FF2B5EF4-FFF2-40B4-BE49-F238E27FC236}">
                <a16:creationId xmlns:a16="http://schemas.microsoft.com/office/drawing/2014/main" id="{592AAF13-D7E4-EB77-1EDF-901CD24A06CA}"/>
              </a:ext>
            </a:extLst>
          </p:cNvPr>
          <p:cNvSpPr txBox="1"/>
          <p:nvPr/>
        </p:nvSpPr>
        <p:spPr>
          <a:xfrm>
            <a:off x="1117601" y="5994400"/>
            <a:ext cx="5138058" cy="230832"/>
          </a:xfrm>
          <a:prstGeom prst="rect">
            <a:avLst/>
          </a:prstGeom>
          <a:noFill/>
        </p:spPr>
        <p:txBody>
          <a:bodyPr wrap="square" rtlCol="0">
            <a:spAutoFit/>
          </a:bodyPr>
          <a:lstStyle/>
          <a:p>
            <a:r>
              <a:rPr lang="en-US" sz="900" dirty="0">
                <a:hlinkClick r:id="rId4" tooltip="https://creativecommons.org/licenses/by/3.0/"/>
              </a:rPr>
              <a:t>BY</a:t>
            </a:r>
            <a:endParaRPr lang="en-US" sz="900" dirty="0"/>
          </a:p>
        </p:txBody>
      </p:sp>
    </p:spTree>
    <p:extLst>
      <p:ext uri="{BB962C8B-B14F-4D97-AF65-F5344CB8AC3E}">
        <p14:creationId xmlns:p14="http://schemas.microsoft.com/office/powerpoint/2010/main" val="4132454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7" y="1016000"/>
            <a:ext cx="5272764" cy="916445"/>
          </a:xfrm>
        </p:spPr>
        <p:txBody>
          <a:bodyPr/>
          <a:lstStyle/>
          <a:p>
            <a:r>
              <a:rPr lang="vi-VN" dirty="0"/>
              <a:t>Tại sao cần cơ chế đồng thuận</a:t>
            </a:r>
            <a:endParaRPr lang="en-US" dirty="0"/>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7" y="2010724"/>
            <a:ext cx="5272764" cy="3667588"/>
          </a:xfrm>
        </p:spPr>
        <p:txBody>
          <a:bodyPr>
            <a:normAutofit/>
          </a:bodyPr>
          <a:lstStyle/>
          <a:p>
            <a:r>
              <a:rPr lang="vi-VN" dirty="0"/>
              <a:t>Đảm bảo tính nhất quán: khi giao dịch được thêm vào blockchain phải được chấp nhận bởi tất cả các node</a:t>
            </a:r>
          </a:p>
          <a:p>
            <a:r>
              <a:rPr lang="vi-VN" dirty="0"/>
              <a:t>Đảm bảo tính an toàn: các giao dịch được xác nhận đúng và an toàn, tránh double-spending</a:t>
            </a:r>
          </a:p>
          <a:p>
            <a:r>
              <a:rPr lang="vi-VN" dirty="0"/>
              <a:t>Đảm bảo tính khả dụng: đảm bảo blockchain luôn khả dụng vì nếu có một số node ngừng hoạt động thì sẽ có những node khác hoạt động bình thường</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19</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a:xfrm>
            <a:off x="821094" y="1016000"/>
            <a:ext cx="5569271" cy="4978400"/>
          </a:xfrm>
        </p:spPr>
      </p:pic>
      <p:sp>
        <p:nvSpPr>
          <p:cNvPr id="2" name="TextBox 1">
            <a:extLst>
              <a:ext uri="{FF2B5EF4-FFF2-40B4-BE49-F238E27FC236}">
                <a16:creationId xmlns:a16="http://schemas.microsoft.com/office/drawing/2014/main" id="{592AAF13-D7E4-EB77-1EDF-901CD24A06CA}"/>
              </a:ext>
            </a:extLst>
          </p:cNvPr>
          <p:cNvSpPr txBox="1"/>
          <p:nvPr/>
        </p:nvSpPr>
        <p:spPr>
          <a:xfrm>
            <a:off x="1117601" y="5994400"/>
            <a:ext cx="5138058" cy="230832"/>
          </a:xfrm>
          <a:prstGeom prst="rect">
            <a:avLst/>
          </a:prstGeom>
          <a:noFill/>
        </p:spPr>
        <p:txBody>
          <a:bodyPr wrap="square" rtlCol="0">
            <a:spAutoFit/>
          </a:bodyPr>
          <a:lstStyle/>
          <a:p>
            <a:r>
              <a:rPr lang="en-US" sz="900">
                <a:hlinkClick r:id="rId4" tooltip="https://creativecommons.org/licenses/by/3.0/"/>
              </a:rPr>
              <a:t>BY</a:t>
            </a:r>
            <a:endParaRPr lang="en-US" sz="900" dirty="0"/>
          </a:p>
        </p:txBody>
      </p:sp>
    </p:spTree>
    <p:extLst>
      <p:ext uri="{BB962C8B-B14F-4D97-AF65-F5344CB8AC3E}">
        <p14:creationId xmlns:p14="http://schemas.microsoft.com/office/powerpoint/2010/main" val="1412835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p:txBody>
          <a:bodyPr/>
          <a:lstStyle/>
          <a:p>
            <a:r>
              <a:rPr lang="vi-VN" dirty="0"/>
              <a:t>Kiến thức cơ bản</a:t>
            </a:r>
            <a:endParaRPr lang="en-US" dirty="0"/>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p:txBody>
          <a:bodyPr>
            <a:normAutofit/>
          </a:bodyPr>
          <a:lstStyle/>
          <a:p>
            <a:r>
              <a:rPr lang="vi-VN" sz="2400" dirty="0"/>
              <a:t>Kiến trúc client-server, kiến trúc peer-to-peer</a:t>
            </a:r>
            <a:endParaRPr lang="en-US" sz="2400" dirty="0"/>
          </a:p>
          <a:p>
            <a:r>
              <a:rPr lang="vi-VN" sz="2400" dirty="0"/>
              <a:t>Nhược điểm của kiến trúc tập trung ⇒ lý do ra đời bitcoin nói riêng và blockchain nói chung</a:t>
            </a:r>
          </a:p>
          <a:p>
            <a:r>
              <a:rPr lang="en-US" sz="2400" dirty="0"/>
              <a:t>Hash function, public key cryptography</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2</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p:pic>
      <p:sp>
        <p:nvSpPr>
          <p:cNvPr id="2" name="TextBox 1">
            <a:extLst>
              <a:ext uri="{FF2B5EF4-FFF2-40B4-BE49-F238E27FC236}">
                <a16:creationId xmlns:a16="http://schemas.microsoft.com/office/drawing/2014/main" id="{592AAF13-D7E4-EB77-1EDF-901CD24A06CA}"/>
              </a:ext>
            </a:extLst>
          </p:cNvPr>
          <p:cNvSpPr txBox="1"/>
          <p:nvPr/>
        </p:nvSpPr>
        <p:spPr>
          <a:xfrm>
            <a:off x="1117601" y="5994400"/>
            <a:ext cx="5138058" cy="230832"/>
          </a:xfrm>
          <a:prstGeom prst="rect">
            <a:avLst/>
          </a:prstGeom>
          <a:noFill/>
        </p:spPr>
        <p:txBody>
          <a:bodyPr wrap="square" rtlCol="0">
            <a:spAutoFit/>
          </a:bodyPr>
          <a:lstStyle/>
          <a:p>
            <a:r>
              <a:rPr lang="en-US" sz="900" dirty="0">
                <a:hlinkClick r:id="rId4" tooltip="https://creativecommons.org/licenses/by/3.0/"/>
              </a:rPr>
              <a:t>BY</a:t>
            </a:r>
            <a:endParaRPr lang="en-US" sz="900" dirty="0"/>
          </a:p>
        </p:txBody>
      </p:sp>
    </p:spTree>
    <p:extLst>
      <p:ext uri="{BB962C8B-B14F-4D97-AF65-F5344CB8AC3E}">
        <p14:creationId xmlns:p14="http://schemas.microsoft.com/office/powerpoint/2010/main" val="1300311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p:txBody>
          <a:bodyPr/>
          <a:lstStyle/>
          <a:p>
            <a:r>
              <a:rPr lang="vi-VN" dirty="0"/>
              <a:t>Proof-of-work và Proof-of-stake</a:t>
            </a:r>
            <a:endParaRPr lang="en-US" dirty="0"/>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20</a:t>
            </a:fld>
            <a:endParaRPr lang="en-US" dirty="0"/>
          </a:p>
        </p:txBody>
      </p:sp>
      <p:sp>
        <p:nvSpPr>
          <p:cNvPr id="12" name="Text Placeholder 11">
            <a:extLst>
              <a:ext uri="{FF2B5EF4-FFF2-40B4-BE49-F238E27FC236}">
                <a16:creationId xmlns:a16="http://schemas.microsoft.com/office/drawing/2014/main" id="{4241C871-580D-4A29-A334-0208A8E479B9}"/>
              </a:ext>
            </a:extLst>
          </p:cNvPr>
          <p:cNvSpPr>
            <a:spLocks noGrp="1"/>
          </p:cNvSpPr>
          <p:nvPr>
            <p:ph type="body" sz="quarter" idx="3"/>
          </p:nvPr>
        </p:nvSpPr>
        <p:spPr/>
        <p:txBody>
          <a:bodyPr/>
          <a:lstStyle/>
          <a:p>
            <a:r>
              <a:rPr lang="vi-VN" dirty="0"/>
              <a:t>Proof-of-stake (PoS)</a:t>
            </a:r>
            <a:endParaRPr lang="en-US" dirty="0"/>
          </a:p>
        </p:txBody>
      </p:sp>
      <p:sp>
        <p:nvSpPr>
          <p:cNvPr id="13" name="Content Placeholder 12">
            <a:extLst>
              <a:ext uri="{FF2B5EF4-FFF2-40B4-BE49-F238E27FC236}">
                <a16:creationId xmlns:a16="http://schemas.microsoft.com/office/drawing/2014/main" id="{0097C6D9-3930-4866-9E88-F17648880044}"/>
              </a:ext>
            </a:extLst>
          </p:cNvPr>
          <p:cNvSpPr>
            <a:spLocks noGrp="1"/>
          </p:cNvSpPr>
          <p:nvPr>
            <p:ph sz="quarter" idx="4"/>
          </p:nvPr>
        </p:nvSpPr>
        <p:spPr>
          <a:xfrm>
            <a:off x="6261797" y="4247320"/>
            <a:ext cx="5630165" cy="2334658"/>
          </a:xfrm>
        </p:spPr>
        <p:txBody>
          <a:bodyPr>
            <a:normAutofit/>
          </a:bodyPr>
          <a:lstStyle/>
          <a:p>
            <a:r>
              <a:rPr lang="vi-VN" dirty="0"/>
              <a:t>Yêu cầu người dùng phải cược hoặc đặt cọc một số tiền để tham gia vào quá trình đồng thuận</a:t>
            </a:r>
            <a:endParaRPr lang="en-US" dirty="0"/>
          </a:p>
          <a:p>
            <a:r>
              <a:rPr lang="vi-VN" dirty="0"/>
              <a:t>Không tiêu thụ năng lượng nhưng cần phải đặt cọc</a:t>
            </a:r>
            <a:endParaRPr lang="en-US" dirty="0"/>
          </a:p>
          <a:p>
            <a:r>
              <a:rPr lang="vi-VN" dirty="0"/>
              <a:t>Cũng được xem là an toàn vì nếu tấn công thì người dùng sẽ mất tiền cọc</a:t>
            </a:r>
          </a:p>
          <a:p>
            <a:r>
              <a:rPr lang="vi-VN" dirty="0"/>
              <a:t>Nhanh hơn</a:t>
            </a:r>
            <a:endParaRPr lang="en-US" dirty="0"/>
          </a:p>
        </p:txBody>
      </p:sp>
      <p:sp>
        <p:nvSpPr>
          <p:cNvPr id="10" name="Text Placeholder 9">
            <a:extLst>
              <a:ext uri="{FF2B5EF4-FFF2-40B4-BE49-F238E27FC236}">
                <a16:creationId xmlns:a16="http://schemas.microsoft.com/office/drawing/2014/main" id="{41B8DC8C-1FD7-4773-B07E-7E4432766A4E}"/>
              </a:ext>
            </a:extLst>
          </p:cNvPr>
          <p:cNvSpPr>
            <a:spLocks noGrp="1"/>
          </p:cNvSpPr>
          <p:nvPr>
            <p:ph type="body" idx="1"/>
          </p:nvPr>
        </p:nvSpPr>
        <p:spPr/>
        <p:txBody>
          <a:bodyPr/>
          <a:lstStyle/>
          <a:p>
            <a:r>
              <a:rPr lang="vi-VN" dirty="0"/>
              <a:t>Proof-of-work (PoF)</a:t>
            </a:r>
            <a:endParaRPr lang="en-US" dirty="0"/>
          </a:p>
        </p:txBody>
      </p:sp>
      <p:sp>
        <p:nvSpPr>
          <p:cNvPr id="11" name="Content Placeholder 10">
            <a:extLst>
              <a:ext uri="{FF2B5EF4-FFF2-40B4-BE49-F238E27FC236}">
                <a16:creationId xmlns:a16="http://schemas.microsoft.com/office/drawing/2014/main" id="{2B253683-524F-46CF-BFCD-BFF6A7A920A7}"/>
              </a:ext>
            </a:extLst>
          </p:cNvPr>
          <p:cNvSpPr>
            <a:spLocks noGrp="1"/>
          </p:cNvSpPr>
          <p:nvPr>
            <p:ph sz="half" idx="2"/>
          </p:nvPr>
        </p:nvSpPr>
        <p:spPr>
          <a:xfrm>
            <a:off x="371476" y="4247320"/>
            <a:ext cx="5582064" cy="2334658"/>
          </a:xfrm>
        </p:spPr>
        <p:txBody>
          <a:bodyPr>
            <a:normAutofit/>
          </a:bodyPr>
          <a:lstStyle/>
          <a:p>
            <a:r>
              <a:rPr lang="vi-VN" dirty="0"/>
              <a:t>Yêu cầu miner phải giải một bài toán tính toán phức tạp để thêm block và blockchain</a:t>
            </a:r>
            <a:endParaRPr lang="en-US" dirty="0"/>
          </a:p>
          <a:p>
            <a:r>
              <a:rPr lang="vi-VN" dirty="0"/>
              <a:t>Tiêu thụ năng lượng lớn để tìm ra lời giải </a:t>
            </a:r>
            <a:endParaRPr lang="en-US" dirty="0"/>
          </a:p>
          <a:p>
            <a:r>
              <a:rPr lang="vi-VN" dirty="0"/>
              <a:t>Được coi là an toàn hơn vì những kẻ tần công cần chi tiêu nhiều tiền </a:t>
            </a:r>
          </a:p>
          <a:p>
            <a:r>
              <a:rPr lang="vi-VN" dirty="0"/>
              <a:t>Chậm hơn</a:t>
            </a:r>
            <a:endParaRPr lang="en-US" dirty="0"/>
          </a:p>
        </p:txBody>
      </p:sp>
      <p:pic>
        <p:nvPicPr>
          <p:cNvPr id="17" name="Picture Placeholder 16">
            <a:extLst>
              <a:ext uri="{FF2B5EF4-FFF2-40B4-BE49-F238E27FC236}">
                <a16:creationId xmlns:a16="http://schemas.microsoft.com/office/drawing/2014/main" id="{38B0024B-0AD8-4DDB-8486-A9BD3A8E9FAC}"/>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srcRect/>
          <a:stretch/>
        </p:blipFill>
        <p:spPr>
          <a:xfrm>
            <a:off x="371476" y="1264357"/>
            <a:ext cx="5582064" cy="2259064"/>
          </a:xfrm>
        </p:spPr>
      </p:pic>
      <p:pic>
        <p:nvPicPr>
          <p:cNvPr id="19" name="Picture Placeholder 18">
            <a:extLst>
              <a:ext uri="{FF2B5EF4-FFF2-40B4-BE49-F238E27FC236}">
                <a16:creationId xmlns:a16="http://schemas.microsoft.com/office/drawing/2014/main" id="{18D1195C-D9D4-4994-BAD9-68AA2C2BD35A}"/>
              </a:ext>
              <a:ext uri="{C183D7F6-B498-43B3-948B-1728B52AA6E4}">
                <adec:decorative xmlns:adec="http://schemas.microsoft.com/office/drawing/2017/decorative" val="1"/>
              </a:ext>
            </a:extLst>
          </p:cNvPr>
          <p:cNvPicPr>
            <a:picLocks noGrp="1" noChangeAspect="1"/>
          </p:cNvPicPr>
          <p:nvPr>
            <p:ph type="pic" sz="quarter" idx="14"/>
          </p:nvPr>
        </p:nvPicPr>
        <p:blipFill>
          <a:blip r:embed="rId4"/>
          <a:srcRect/>
          <a:stretch/>
        </p:blipFill>
        <p:spPr>
          <a:xfrm>
            <a:off x="6281738" y="1264356"/>
            <a:ext cx="5582064" cy="2259063"/>
          </a:xfrm>
        </p:spPr>
      </p:pic>
    </p:spTree>
    <p:extLst>
      <p:ext uri="{BB962C8B-B14F-4D97-AF65-F5344CB8AC3E}">
        <p14:creationId xmlns:p14="http://schemas.microsoft.com/office/powerpoint/2010/main" val="1154969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7" y="1016000"/>
            <a:ext cx="5272764" cy="916445"/>
          </a:xfrm>
        </p:spPr>
        <p:txBody>
          <a:bodyPr/>
          <a:lstStyle/>
          <a:p>
            <a:r>
              <a:rPr lang="vi-VN" dirty="0"/>
              <a:t>Block mới được tạo ra</a:t>
            </a:r>
            <a:endParaRPr lang="en-US" dirty="0"/>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7" y="2010724"/>
            <a:ext cx="5272764" cy="4137828"/>
          </a:xfrm>
        </p:spPr>
        <p:txBody>
          <a:bodyPr>
            <a:normAutofit/>
          </a:bodyPr>
          <a:lstStyle/>
          <a:p>
            <a:r>
              <a:rPr lang="vi-VN" dirty="0"/>
              <a:t>Node gom các transaction vào mempool khi transaction được phát tán trên mạng</a:t>
            </a:r>
          </a:p>
          <a:p>
            <a:r>
              <a:rPr lang="vi-VN" dirty="0"/>
              <a:t>Node sẽ lấy transaction trong mempool để thêm vào block ứng cử</a:t>
            </a:r>
          </a:p>
          <a:p>
            <a:r>
              <a:rPr lang="vi-VN" dirty="0"/>
              <a:t>Node sẽ tìm ra giá trị băm header block ứng cử thỏa mãn yêu cầu về target (tìm số nonce thỏa mãn)</a:t>
            </a:r>
          </a:p>
          <a:p>
            <a:r>
              <a:rPr lang="vi-VN" dirty="0"/>
              <a:t>Khi node tạo ra block mới nó sẽ phát tán lên mạng và các node khác sẽ kiểm tra tính hợp lệ</a:t>
            </a:r>
          </a:p>
          <a:p>
            <a:r>
              <a:rPr lang="vi-VN" dirty="0"/>
              <a:t>Khi block được xác nhận nó sẽ được thêm vào blockchain và các node lại tiếp tục đào block mới dựa trên block này</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21</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a:xfrm>
            <a:off x="821094" y="1016000"/>
            <a:ext cx="5569271" cy="4978400"/>
          </a:xfrm>
        </p:spPr>
      </p:pic>
      <p:sp>
        <p:nvSpPr>
          <p:cNvPr id="2" name="TextBox 1">
            <a:extLst>
              <a:ext uri="{FF2B5EF4-FFF2-40B4-BE49-F238E27FC236}">
                <a16:creationId xmlns:a16="http://schemas.microsoft.com/office/drawing/2014/main" id="{592AAF13-D7E4-EB77-1EDF-901CD24A06CA}"/>
              </a:ext>
            </a:extLst>
          </p:cNvPr>
          <p:cNvSpPr txBox="1"/>
          <p:nvPr/>
        </p:nvSpPr>
        <p:spPr>
          <a:xfrm>
            <a:off x="1117601" y="5994400"/>
            <a:ext cx="5138058" cy="230832"/>
          </a:xfrm>
          <a:prstGeom prst="rect">
            <a:avLst/>
          </a:prstGeom>
          <a:noFill/>
        </p:spPr>
        <p:txBody>
          <a:bodyPr wrap="square" rtlCol="0">
            <a:spAutoFit/>
          </a:bodyPr>
          <a:lstStyle/>
          <a:p>
            <a:r>
              <a:rPr lang="en-US" sz="900">
                <a:hlinkClick r:id="rId4" tooltip="https://creativecommons.org/licenses/by/3.0/"/>
              </a:rPr>
              <a:t>BY</a:t>
            </a:r>
            <a:endParaRPr lang="en-US" sz="900" dirty="0"/>
          </a:p>
        </p:txBody>
      </p:sp>
    </p:spTree>
    <p:extLst>
      <p:ext uri="{BB962C8B-B14F-4D97-AF65-F5344CB8AC3E}">
        <p14:creationId xmlns:p14="http://schemas.microsoft.com/office/powerpoint/2010/main" val="2314619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7" y="1016000"/>
            <a:ext cx="5272764" cy="916445"/>
          </a:xfrm>
        </p:spPr>
        <p:txBody>
          <a:bodyPr/>
          <a:lstStyle/>
          <a:p>
            <a:r>
              <a:rPr lang="vi-VN" dirty="0"/>
              <a:t>Coin thực chất là gì</a:t>
            </a:r>
            <a:endParaRPr lang="en-US" dirty="0"/>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7" y="2010724"/>
            <a:ext cx="5272764" cy="4316504"/>
          </a:xfrm>
        </p:spPr>
        <p:txBody>
          <a:bodyPr>
            <a:normAutofit lnSpcReduction="10000"/>
          </a:bodyPr>
          <a:lstStyle/>
          <a:p>
            <a:r>
              <a:rPr lang="vi-VN" dirty="0"/>
              <a:t>Là đơn vị tiền tệ kỹ thuật số được dùng để thực hiện giao dịch trên mạng blockchain, được quản lí và xác định bởi giao thức của mạng blockchain đó</a:t>
            </a:r>
          </a:p>
          <a:p>
            <a:r>
              <a:rPr lang="vi-VN" dirty="0"/>
              <a:t>Các đồng coin bitcoin (BTC) được tạo ra thông qua quá trình đào (mining) dựa trên thuật toán Proof of Work</a:t>
            </a:r>
          </a:p>
          <a:p>
            <a:r>
              <a:rPr lang="vi-VN" dirty="0"/>
              <a:t>Bitcoin được sử dụng như phương tiện thanh toán thay thế cho tiền tệ truyền thống</a:t>
            </a:r>
          </a:p>
          <a:p>
            <a:r>
              <a:rPr lang="vi-VN" dirty="0"/>
              <a:t>Ether được tạo ra thông qua quá trình khai thác (mining) trên mạng Ethereum</a:t>
            </a:r>
          </a:p>
          <a:p>
            <a:r>
              <a:rPr lang="vi-VN" dirty="0"/>
              <a:t>Đồng ether được dùng để thanh toán cho các hoạt động triển khai và chạy smart contract, giao dịch trên mạng, hỗ trợ xây dựng các ứng dụng phi tập trung (dApp)</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22</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a:xfrm>
            <a:off x="821094" y="1016000"/>
            <a:ext cx="5569271" cy="4978400"/>
          </a:xfrm>
        </p:spPr>
      </p:pic>
      <p:sp>
        <p:nvSpPr>
          <p:cNvPr id="2" name="TextBox 1">
            <a:extLst>
              <a:ext uri="{FF2B5EF4-FFF2-40B4-BE49-F238E27FC236}">
                <a16:creationId xmlns:a16="http://schemas.microsoft.com/office/drawing/2014/main" id="{592AAF13-D7E4-EB77-1EDF-901CD24A06CA}"/>
              </a:ext>
            </a:extLst>
          </p:cNvPr>
          <p:cNvSpPr txBox="1"/>
          <p:nvPr/>
        </p:nvSpPr>
        <p:spPr>
          <a:xfrm>
            <a:off x="1117601" y="5994400"/>
            <a:ext cx="5138058" cy="230832"/>
          </a:xfrm>
          <a:prstGeom prst="rect">
            <a:avLst/>
          </a:prstGeom>
          <a:noFill/>
        </p:spPr>
        <p:txBody>
          <a:bodyPr wrap="square" rtlCol="0">
            <a:spAutoFit/>
          </a:bodyPr>
          <a:lstStyle/>
          <a:p>
            <a:r>
              <a:rPr lang="en-US" sz="900">
                <a:hlinkClick r:id="rId4" tooltip="https://creativecommons.org/licenses/by/3.0/"/>
              </a:rPr>
              <a:t>BY</a:t>
            </a:r>
            <a:endParaRPr lang="en-US" sz="900" dirty="0"/>
          </a:p>
        </p:txBody>
      </p:sp>
    </p:spTree>
    <p:extLst>
      <p:ext uri="{BB962C8B-B14F-4D97-AF65-F5344CB8AC3E}">
        <p14:creationId xmlns:p14="http://schemas.microsoft.com/office/powerpoint/2010/main" val="3638317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7" y="1016000"/>
            <a:ext cx="5272764" cy="916445"/>
          </a:xfrm>
        </p:spPr>
        <p:txBody>
          <a:bodyPr/>
          <a:lstStyle/>
          <a:p>
            <a:r>
              <a:rPr lang="vi-VN" dirty="0"/>
              <a:t>Coin được lưu trữ ở đâu và tạo coin mới</a:t>
            </a:r>
            <a:endParaRPr lang="en-US" dirty="0"/>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7" y="2010724"/>
            <a:ext cx="5272764" cy="4316504"/>
          </a:xfrm>
        </p:spPr>
        <p:txBody>
          <a:bodyPr>
            <a:normAutofit/>
          </a:bodyPr>
          <a:lstStyle/>
          <a:p>
            <a:r>
              <a:rPr lang="vi-VN" dirty="0"/>
              <a:t>Trên mạng bitcoin, các đồng coin được lưu trữ ở đầu ra các giao dịch (các UTXO)</a:t>
            </a:r>
          </a:p>
          <a:p>
            <a:r>
              <a:rPr lang="vi-VN" dirty="0"/>
              <a:t>Một ví người dùng có thể xác định được số dư bằng cách cộng tổng số coin trong các UTXO mà ví sở hữu</a:t>
            </a:r>
          </a:p>
          <a:p>
            <a:r>
              <a:rPr lang="vi-VN" dirty="0"/>
              <a:t>Trong mạng bitcoin, các đồng coin mới được tạo ra thông qua quá trình đào (mining)</a:t>
            </a:r>
          </a:p>
          <a:p>
            <a:r>
              <a:rPr lang="vi-VN" dirty="0"/>
              <a:t>Quá trình đào: tìm ra số nonce thỏa mãn mã băm header của block ứng cử nhỏ hơn chỉ tiêu (target)</a:t>
            </a:r>
          </a:p>
          <a:p>
            <a:r>
              <a:rPr lang="vi-VN" dirty="0"/>
              <a:t>Khi block mới được tạo ra thì thợ đào (miner) sẽ được thưởng số coin mới được tạo</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23</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a:xfrm>
            <a:off x="821094" y="1016000"/>
            <a:ext cx="5569271" cy="4978400"/>
          </a:xfrm>
        </p:spPr>
      </p:pic>
      <p:sp>
        <p:nvSpPr>
          <p:cNvPr id="2" name="TextBox 1">
            <a:extLst>
              <a:ext uri="{FF2B5EF4-FFF2-40B4-BE49-F238E27FC236}">
                <a16:creationId xmlns:a16="http://schemas.microsoft.com/office/drawing/2014/main" id="{592AAF13-D7E4-EB77-1EDF-901CD24A06CA}"/>
              </a:ext>
            </a:extLst>
          </p:cNvPr>
          <p:cNvSpPr txBox="1"/>
          <p:nvPr/>
        </p:nvSpPr>
        <p:spPr>
          <a:xfrm>
            <a:off x="1117601" y="5994400"/>
            <a:ext cx="5138058" cy="230832"/>
          </a:xfrm>
          <a:prstGeom prst="rect">
            <a:avLst/>
          </a:prstGeom>
          <a:noFill/>
        </p:spPr>
        <p:txBody>
          <a:bodyPr wrap="square" rtlCol="0">
            <a:spAutoFit/>
          </a:bodyPr>
          <a:lstStyle/>
          <a:p>
            <a:r>
              <a:rPr lang="en-US" sz="900">
                <a:hlinkClick r:id="rId4" tooltip="https://creativecommons.org/licenses/by/3.0/"/>
              </a:rPr>
              <a:t>BY</a:t>
            </a:r>
            <a:endParaRPr lang="en-US" sz="900" dirty="0"/>
          </a:p>
        </p:txBody>
      </p:sp>
    </p:spTree>
    <p:extLst>
      <p:ext uri="{BB962C8B-B14F-4D97-AF65-F5344CB8AC3E}">
        <p14:creationId xmlns:p14="http://schemas.microsoft.com/office/powerpoint/2010/main" val="3414858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7" y="1016000"/>
            <a:ext cx="5272764" cy="916445"/>
          </a:xfrm>
        </p:spPr>
        <p:txBody>
          <a:bodyPr/>
          <a:lstStyle/>
          <a:p>
            <a:r>
              <a:rPr lang="vi-VN" dirty="0"/>
              <a:t>Blockchain node</a:t>
            </a:r>
            <a:endParaRPr lang="en-US" dirty="0"/>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7" y="2010724"/>
            <a:ext cx="5272764" cy="4316504"/>
          </a:xfrm>
        </p:spPr>
        <p:txBody>
          <a:bodyPr>
            <a:normAutofit/>
          </a:bodyPr>
          <a:lstStyle/>
          <a:p>
            <a:r>
              <a:rPr lang="vi-VN" dirty="0"/>
              <a:t>Blockchain node là một thiết bị hoặc phần mềm chạy trên mạng blockchain</a:t>
            </a:r>
          </a:p>
          <a:p>
            <a:r>
              <a:rPr lang="vi-VN" dirty="0"/>
              <a:t>Các blockchain node có thể xác minh các giao dịch trên mạng blockchain, cập nhật phân phối thông tin blockchain mới nhất đến các node khác</a:t>
            </a:r>
          </a:p>
          <a:p>
            <a:r>
              <a:rPr lang="vi-VN" dirty="0"/>
              <a:t>Blockchain node cũng có thể thực hiện các hoạt động như tạo giao dịch, tạo block, tham gia vào quá trình bỏ phiếu để thay đổi quy tắc hoạt động của blockchain</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24</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a:xfrm>
            <a:off x="599090" y="1016000"/>
            <a:ext cx="5791275" cy="4978400"/>
          </a:xfrm>
        </p:spPr>
      </p:pic>
      <p:sp>
        <p:nvSpPr>
          <p:cNvPr id="2" name="TextBox 1">
            <a:extLst>
              <a:ext uri="{FF2B5EF4-FFF2-40B4-BE49-F238E27FC236}">
                <a16:creationId xmlns:a16="http://schemas.microsoft.com/office/drawing/2014/main" id="{592AAF13-D7E4-EB77-1EDF-901CD24A06CA}"/>
              </a:ext>
            </a:extLst>
          </p:cNvPr>
          <p:cNvSpPr txBox="1"/>
          <p:nvPr/>
        </p:nvSpPr>
        <p:spPr>
          <a:xfrm>
            <a:off x="1117601" y="5994400"/>
            <a:ext cx="5138058" cy="230832"/>
          </a:xfrm>
          <a:prstGeom prst="rect">
            <a:avLst/>
          </a:prstGeom>
          <a:noFill/>
        </p:spPr>
        <p:txBody>
          <a:bodyPr wrap="square" rtlCol="0">
            <a:spAutoFit/>
          </a:bodyPr>
          <a:lstStyle/>
          <a:p>
            <a:r>
              <a:rPr lang="en-US" sz="900">
                <a:hlinkClick r:id="rId4" tooltip="https://creativecommons.org/licenses/by/3.0/"/>
              </a:rPr>
              <a:t>BY</a:t>
            </a:r>
            <a:endParaRPr lang="en-US" sz="900" dirty="0"/>
          </a:p>
        </p:txBody>
      </p:sp>
    </p:spTree>
    <p:extLst>
      <p:ext uri="{BB962C8B-B14F-4D97-AF65-F5344CB8AC3E}">
        <p14:creationId xmlns:p14="http://schemas.microsoft.com/office/powerpoint/2010/main" val="1270515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7" y="1016000"/>
            <a:ext cx="5272764" cy="916445"/>
          </a:xfrm>
        </p:spPr>
        <p:txBody>
          <a:bodyPr/>
          <a:lstStyle/>
          <a:p>
            <a:r>
              <a:rPr lang="vi-VN" dirty="0"/>
              <a:t>Các loại node</a:t>
            </a:r>
            <a:endParaRPr lang="en-US" dirty="0"/>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7" y="2010724"/>
            <a:ext cx="5272764" cy="4316504"/>
          </a:xfrm>
        </p:spPr>
        <p:txBody>
          <a:bodyPr>
            <a:normAutofit/>
          </a:bodyPr>
          <a:lstStyle/>
          <a:p>
            <a:r>
              <a:rPr lang="vi-VN" dirty="0"/>
              <a:t>Full node: là loại node chứa toàn bộ lịch sử giao dịch và block của blockchain</a:t>
            </a:r>
          </a:p>
          <a:p>
            <a:r>
              <a:rPr lang="vi-VN" dirty="0"/>
              <a:t>Light node: là loại node chỉ lưu trữ các header block và danh sách các transaction có liên quan đến các địa chỉ ví của nó</a:t>
            </a:r>
          </a:p>
          <a:p>
            <a:r>
              <a:rPr lang="vi-VN" dirty="0"/>
              <a:t>Mining node: là loại node đặc biệt được sử dụng trong blockchain có cơ chế proof-of-work, tìm kiếm giải pháp để tạo ra một block mới trên blockchain và nhận phần thưởng tương ứng</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25</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a:xfrm>
            <a:off x="599090" y="1016000"/>
            <a:ext cx="5791275" cy="4978400"/>
          </a:xfrm>
        </p:spPr>
      </p:pic>
      <p:sp>
        <p:nvSpPr>
          <p:cNvPr id="2" name="TextBox 1">
            <a:extLst>
              <a:ext uri="{FF2B5EF4-FFF2-40B4-BE49-F238E27FC236}">
                <a16:creationId xmlns:a16="http://schemas.microsoft.com/office/drawing/2014/main" id="{592AAF13-D7E4-EB77-1EDF-901CD24A06CA}"/>
              </a:ext>
            </a:extLst>
          </p:cNvPr>
          <p:cNvSpPr txBox="1"/>
          <p:nvPr/>
        </p:nvSpPr>
        <p:spPr>
          <a:xfrm>
            <a:off x="1117601" y="5994400"/>
            <a:ext cx="5138058" cy="230832"/>
          </a:xfrm>
          <a:prstGeom prst="rect">
            <a:avLst/>
          </a:prstGeom>
          <a:noFill/>
        </p:spPr>
        <p:txBody>
          <a:bodyPr wrap="square" rtlCol="0">
            <a:spAutoFit/>
          </a:bodyPr>
          <a:lstStyle/>
          <a:p>
            <a:r>
              <a:rPr lang="en-US" sz="900">
                <a:hlinkClick r:id="rId4" tooltip="https://creativecommons.org/licenses/by/3.0/"/>
              </a:rPr>
              <a:t>BY</a:t>
            </a:r>
            <a:endParaRPr lang="en-US" sz="900" dirty="0"/>
          </a:p>
        </p:txBody>
      </p:sp>
    </p:spTree>
    <p:extLst>
      <p:ext uri="{BB962C8B-B14F-4D97-AF65-F5344CB8AC3E}">
        <p14:creationId xmlns:p14="http://schemas.microsoft.com/office/powerpoint/2010/main" val="1887813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7" y="1016000"/>
            <a:ext cx="5272764" cy="916445"/>
          </a:xfrm>
        </p:spPr>
        <p:txBody>
          <a:bodyPr/>
          <a:lstStyle/>
          <a:p>
            <a:r>
              <a:rPr lang="vi-VN" dirty="0"/>
              <a:t>Blockchain client</a:t>
            </a:r>
            <a:endParaRPr lang="en-US" dirty="0"/>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7" y="2010724"/>
            <a:ext cx="5272764" cy="4316504"/>
          </a:xfrm>
        </p:spPr>
        <p:txBody>
          <a:bodyPr>
            <a:normAutofit/>
          </a:bodyPr>
          <a:lstStyle/>
          <a:p>
            <a:r>
              <a:rPr lang="vi-VN" dirty="0"/>
              <a:t>Là một phần mềm cho phép người dùng kết nối đến mạng blockchain và tham gia vào việc giao tiếp, tạo và xác nhận các giao dịch</a:t>
            </a:r>
          </a:p>
          <a:p>
            <a:r>
              <a:rPr lang="vi-VN" dirty="0"/>
              <a:t>Thường được thiết kế để hoạt động như một nút trên mạng blockchain, có thể lưu trữ và truyền thông tin giữa các nút khác trên mạng</a:t>
            </a:r>
          </a:p>
          <a:p>
            <a:r>
              <a:rPr lang="vi-VN" dirty="0"/>
              <a:t>Có thể được sử dụng để tạo và quản lý các ví điện tử để lưu trữ coin, đồng thời cũng cung cấp cho người dùng các công cụ để theo dõi lịch sử giao dịch và cập nhật về tình trạng mạng</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26</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a:xfrm>
            <a:off x="599090" y="1016000"/>
            <a:ext cx="5791275" cy="4978400"/>
          </a:xfrm>
        </p:spPr>
      </p:pic>
      <p:sp>
        <p:nvSpPr>
          <p:cNvPr id="2" name="TextBox 1">
            <a:extLst>
              <a:ext uri="{FF2B5EF4-FFF2-40B4-BE49-F238E27FC236}">
                <a16:creationId xmlns:a16="http://schemas.microsoft.com/office/drawing/2014/main" id="{592AAF13-D7E4-EB77-1EDF-901CD24A06CA}"/>
              </a:ext>
            </a:extLst>
          </p:cNvPr>
          <p:cNvSpPr txBox="1"/>
          <p:nvPr/>
        </p:nvSpPr>
        <p:spPr>
          <a:xfrm>
            <a:off x="1117601" y="5994400"/>
            <a:ext cx="5138058" cy="230832"/>
          </a:xfrm>
          <a:prstGeom prst="rect">
            <a:avLst/>
          </a:prstGeom>
          <a:noFill/>
        </p:spPr>
        <p:txBody>
          <a:bodyPr wrap="square" rtlCol="0">
            <a:spAutoFit/>
          </a:bodyPr>
          <a:lstStyle/>
          <a:p>
            <a:r>
              <a:rPr lang="en-US" sz="900">
                <a:hlinkClick r:id="rId4" tooltip="https://creativecommons.org/licenses/by/3.0/"/>
              </a:rPr>
              <a:t>BY</a:t>
            </a:r>
            <a:endParaRPr lang="en-US" sz="900" dirty="0"/>
          </a:p>
        </p:txBody>
      </p:sp>
    </p:spTree>
    <p:extLst>
      <p:ext uri="{BB962C8B-B14F-4D97-AF65-F5344CB8AC3E}">
        <p14:creationId xmlns:p14="http://schemas.microsoft.com/office/powerpoint/2010/main" val="3728905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7" y="1016000"/>
            <a:ext cx="5272764" cy="916445"/>
          </a:xfrm>
        </p:spPr>
        <p:txBody>
          <a:bodyPr/>
          <a:lstStyle/>
          <a:p>
            <a:r>
              <a:rPr lang="vi-VN" dirty="0"/>
              <a:t>Ví dụ về ethereum client</a:t>
            </a:r>
            <a:endParaRPr lang="en-US" dirty="0"/>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7" y="2010724"/>
            <a:ext cx="5272764" cy="4316504"/>
          </a:xfrm>
        </p:spPr>
        <p:txBody>
          <a:bodyPr>
            <a:normAutofit/>
          </a:bodyPr>
          <a:lstStyle/>
          <a:p>
            <a:r>
              <a:rPr lang="vi-VN" dirty="0"/>
              <a:t>Geth là một Ethereum client hỗ trợ đầy đủ các tính năng của mạng Ethereum, bao gồm giao dịch, tài khoản, hợp đồng thông minh và khai thác.</a:t>
            </a:r>
          </a:p>
          <a:p>
            <a:r>
              <a:rPr lang="vi-VN" dirty="0"/>
              <a:t>Ngôn ngữ: Go</a:t>
            </a:r>
          </a:p>
          <a:p>
            <a:r>
              <a:rPr lang="vi-VN" dirty="0"/>
              <a:t>Cấu trúc dữ liệu lưu trữ Ethereum State trie (cấu trúc dữ liệu lưu trữ tất cả các tài khoản Ethereum và trạng thái của chúng)</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27</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a:xfrm>
            <a:off x="599090" y="1016000"/>
            <a:ext cx="5791275" cy="4978400"/>
          </a:xfrm>
        </p:spPr>
      </p:pic>
      <p:sp>
        <p:nvSpPr>
          <p:cNvPr id="2" name="TextBox 1">
            <a:extLst>
              <a:ext uri="{FF2B5EF4-FFF2-40B4-BE49-F238E27FC236}">
                <a16:creationId xmlns:a16="http://schemas.microsoft.com/office/drawing/2014/main" id="{592AAF13-D7E4-EB77-1EDF-901CD24A06CA}"/>
              </a:ext>
            </a:extLst>
          </p:cNvPr>
          <p:cNvSpPr txBox="1"/>
          <p:nvPr/>
        </p:nvSpPr>
        <p:spPr>
          <a:xfrm>
            <a:off x="1117601" y="5994400"/>
            <a:ext cx="5138058" cy="230832"/>
          </a:xfrm>
          <a:prstGeom prst="rect">
            <a:avLst/>
          </a:prstGeom>
          <a:noFill/>
        </p:spPr>
        <p:txBody>
          <a:bodyPr wrap="square" rtlCol="0">
            <a:spAutoFit/>
          </a:bodyPr>
          <a:lstStyle/>
          <a:p>
            <a:r>
              <a:rPr lang="en-US" sz="900">
                <a:hlinkClick r:id="rId4" tooltip="https://creativecommons.org/licenses/by/3.0/"/>
              </a:rPr>
              <a:t>BY</a:t>
            </a:r>
            <a:endParaRPr lang="en-US" sz="900" dirty="0"/>
          </a:p>
        </p:txBody>
      </p:sp>
    </p:spTree>
    <p:extLst>
      <p:ext uri="{BB962C8B-B14F-4D97-AF65-F5344CB8AC3E}">
        <p14:creationId xmlns:p14="http://schemas.microsoft.com/office/powerpoint/2010/main" val="278224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p:txBody>
          <a:bodyPr/>
          <a:lstStyle/>
          <a:p>
            <a:r>
              <a:rPr lang="vi-VN" dirty="0"/>
              <a:t>Kiến trúc client-server</a:t>
            </a:r>
            <a:endParaRPr lang="en-US" dirty="0"/>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8" y="3073967"/>
            <a:ext cx="5272764" cy="2778193"/>
          </a:xfrm>
        </p:spPr>
        <p:txBody>
          <a:bodyPr>
            <a:normAutofit fontScale="92500" lnSpcReduction="10000"/>
          </a:bodyPr>
          <a:lstStyle/>
          <a:p>
            <a:r>
              <a:rPr lang="vi-VN" dirty="0"/>
              <a:t>Mô hình mạng máy tính có 2 thành phần chính: server, client</a:t>
            </a:r>
          </a:p>
          <a:p>
            <a:r>
              <a:rPr lang="vi-VN" dirty="0"/>
              <a:t>Server: máy tính đặc biệt có tốc độ xử lí cao, dùng để chia sẻ các tài nguyên</a:t>
            </a:r>
            <a:endParaRPr lang="en-US" dirty="0"/>
          </a:p>
          <a:p>
            <a:r>
              <a:rPr lang="vi-VN" dirty="0"/>
              <a:t>Client: máy tính nhỏ như laptop, desktop -&gt; client sẽ gửi yêu cầu tới server để server thực hiện một nhiệm vụ gì đó và gửi kết quả lại cho client</a:t>
            </a:r>
          </a:p>
          <a:p>
            <a:r>
              <a:rPr lang="vi-VN" dirty="0"/>
              <a:t>Việc giao tiếp giữa client và server dựa trên các chuẩn giao thức như: TCP/IP, SNA...</a:t>
            </a:r>
            <a:endParaRPr lang="en-US" dirty="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3</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a:xfrm>
            <a:off x="821094" y="1016000"/>
            <a:ext cx="5569271" cy="4978400"/>
          </a:xfrm>
        </p:spPr>
      </p:pic>
      <p:sp>
        <p:nvSpPr>
          <p:cNvPr id="2" name="TextBox 1">
            <a:extLst>
              <a:ext uri="{FF2B5EF4-FFF2-40B4-BE49-F238E27FC236}">
                <a16:creationId xmlns:a16="http://schemas.microsoft.com/office/drawing/2014/main" id="{592AAF13-D7E4-EB77-1EDF-901CD24A06CA}"/>
              </a:ext>
            </a:extLst>
          </p:cNvPr>
          <p:cNvSpPr txBox="1"/>
          <p:nvPr/>
        </p:nvSpPr>
        <p:spPr>
          <a:xfrm>
            <a:off x="1117601" y="5994400"/>
            <a:ext cx="5138058" cy="230832"/>
          </a:xfrm>
          <a:prstGeom prst="rect">
            <a:avLst/>
          </a:prstGeom>
          <a:noFill/>
        </p:spPr>
        <p:txBody>
          <a:bodyPr wrap="square" rtlCol="0">
            <a:spAutoFit/>
          </a:bodyPr>
          <a:lstStyle/>
          <a:p>
            <a:r>
              <a:rPr lang="en-US" sz="900" dirty="0">
                <a:hlinkClick r:id="rId4" tooltip="https://creativecommons.org/licenses/by/3.0/"/>
              </a:rPr>
              <a:t>BY</a:t>
            </a:r>
            <a:endParaRPr lang="en-US" sz="900" dirty="0"/>
          </a:p>
        </p:txBody>
      </p:sp>
    </p:spTree>
    <p:extLst>
      <p:ext uri="{BB962C8B-B14F-4D97-AF65-F5344CB8AC3E}">
        <p14:creationId xmlns:p14="http://schemas.microsoft.com/office/powerpoint/2010/main" val="40359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p:txBody>
          <a:bodyPr/>
          <a:lstStyle/>
          <a:p>
            <a:r>
              <a:rPr lang="vi-VN" dirty="0"/>
              <a:t>Kiến trúc peer-to-peer</a:t>
            </a:r>
            <a:endParaRPr lang="en-US" dirty="0"/>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p:txBody>
          <a:bodyPr/>
          <a:lstStyle/>
          <a:p>
            <a:r>
              <a:rPr lang="vi-VN" dirty="0"/>
              <a:t>Mô hình mạng phi tập trung với các peer trên mạng kết nối trực tiếp với nhau</a:t>
            </a:r>
          </a:p>
          <a:p>
            <a:r>
              <a:rPr lang="vi-VN" dirty="0"/>
              <a:t>Mỗi peer hoạt động như một client và server đồng thời (vừa sử dụng tài nguyên, vừa cung cấp tài nguyên)</a:t>
            </a:r>
          </a:p>
          <a:p>
            <a:r>
              <a:rPr lang="vi-VN" dirty="0"/>
              <a:t>Các peer liên kết với nhau qua ứng dụng đặc biệt (phần mềm P2P)</a:t>
            </a:r>
            <a:endParaRPr lang="en-US" dirty="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4</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a:xfrm>
            <a:off x="821094" y="1016000"/>
            <a:ext cx="5569271" cy="4978400"/>
          </a:xfrm>
        </p:spPr>
      </p:pic>
      <p:sp>
        <p:nvSpPr>
          <p:cNvPr id="2" name="TextBox 1">
            <a:extLst>
              <a:ext uri="{FF2B5EF4-FFF2-40B4-BE49-F238E27FC236}">
                <a16:creationId xmlns:a16="http://schemas.microsoft.com/office/drawing/2014/main" id="{592AAF13-D7E4-EB77-1EDF-901CD24A06CA}"/>
              </a:ext>
            </a:extLst>
          </p:cNvPr>
          <p:cNvSpPr txBox="1"/>
          <p:nvPr/>
        </p:nvSpPr>
        <p:spPr>
          <a:xfrm>
            <a:off x="1117601" y="5994400"/>
            <a:ext cx="5138058" cy="230832"/>
          </a:xfrm>
          <a:prstGeom prst="rect">
            <a:avLst/>
          </a:prstGeom>
          <a:noFill/>
        </p:spPr>
        <p:txBody>
          <a:bodyPr wrap="square" rtlCol="0">
            <a:spAutoFit/>
          </a:bodyPr>
          <a:lstStyle/>
          <a:p>
            <a:r>
              <a:rPr lang="en-US" sz="900" dirty="0">
                <a:hlinkClick r:id="rId4" tooltip="https://creativecommons.org/licenses/by/3.0/"/>
              </a:rPr>
              <a:t>BY</a:t>
            </a:r>
            <a:endParaRPr lang="en-US" sz="900" dirty="0"/>
          </a:p>
        </p:txBody>
      </p:sp>
    </p:spTree>
    <p:extLst>
      <p:ext uri="{BB962C8B-B14F-4D97-AF65-F5344CB8AC3E}">
        <p14:creationId xmlns:p14="http://schemas.microsoft.com/office/powerpoint/2010/main" val="2735751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a:xfrm>
            <a:off x="371475" y="260351"/>
            <a:ext cx="11520487" cy="755649"/>
          </a:xfrm>
        </p:spPr>
        <p:txBody>
          <a:bodyPr anchor="ctr">
            <a:normAutofit fontScale="90000"/>
          </a:bodyPr>
          <a:lstStyle/>
          <a:p>
            <a:r>
              <a:rPr lang="vi-VN" sz="3100" dirty="0"/>
              <a:t>Nhược điểm kiến trúc tập trung và lí do ra đời của bitcoin (blockchain)</a:t>
            </a:r>
            <a:endParaRPr lang="en-US" sz="3100" dirty="0"/>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5</a:t>
            </a:fld>
            <a:endParaRPr lang="en-US" sz="800"/>
          </a:p>
        </p:txBody>
      </p:sp>
      <p:pic>
        <p:nvPicPr>
          <p:cNvPr id="11" name="Picture Placeholder 12">
            <a:extLst>
              <a:ext uri="{FF2B5EF4-FFF2-40B4-BE49-F238E27FC236}">
                <a16:creationId xmlns:a16="http://schemas.microsoft.com/office/drawing/2014/main" id="{D38CA64A-11C5-4BD7-8A2D-E6D58794D6DC}"/>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extLst>
              <a:ext uri="{837473B0-CC2E-450A-ABE3-18F120FF3D39}">
                <a1611:picAttrSrcUrl xmlns:a1611="http://schemas.microsoft.com/office/drawing/2016/11/main" r:id="rId4"/>
              </a:ext>
            </a:extLst>
          </a:blip>
          <a:srcRect l="17547" r="9556" b="2"/>
          <a:stretch/>
        </p:blipFill>
        <p:spPr>
          <a:xfrm>
            <a:off x="7063827" y="1233488"/>
            <a:ext cx="4828135" cy="4967287"/>
          </a:xfrm>
          <a:noFill/>
        </p:spPr>
      </p:pic>
      <p:sp>
        <p:nvSpPr>
          <p:cNvPr id="16" name="Text Placeholder 4">
            <a:extLst>
              <a:ext uri="{FF2B5EF4-FFF2-40B4-BE49-F238E27FC236}">
                <a16:creationId xmlns:a16="http://schemas.microsoft.com/office/drawing/2014/main" id="{F5EE92BA-07FF-96E7-8838-372D02C412A9}"/>
              </a:ext>
            </a:extLst>
          </p:cNvPr>
          <p:cNvSpPr>
            <a:spLocks noGrp="1"/>
          </p:cNvSpPr>
          <p:nvPr>
            <p:ph type="body" idx="1"/>
          </p:nvPr>
        </p:nvSpPr>
        <p:spPr>
          <a:xfrm>
            <a:off x="483636" y="1330963"/>
            <a:ext cx="2986019" cy="1076636"/>
          </a:xfrm>
        </p:spPr>
        <p:txBody>
          <a:bodyPr/>
          <a:lstStyle/>
          <a:p>
            <a:r>
              <a:rPr lang="vi-VN" dirty="0"/>
              <a:t>Nhược điểm kiến trúc tập trung</a:t>
            </a:r>
            <a:endParaRPr lang="en-US" dirty="0"/>
          </a:p>
        </p:txBody>
      </p:sp>
      <p:sp>
        <p:nvSpPr>
          <p:cNvPr id="6" name="Content Placeholder 5">
            <a:extLst>
              <a:ext uri="{FF2B5EF4-FFF2-40B4-BE49-F238E27FC236}">
                <a16:creationId xmlns:a16="http://schemas.microsoft.com/office/drawing/2014/main" id="{33DA7B46-E592-40C7-91D7-A26B47A30C67}"/>
              </a:ext>
            </a:extLst>
          </p:cNvPr>
          <p:cNvSpPr>
            <a:spLocks noGrp="1"/>
          </p:cNvSpPr>
          <p:nvPr>
            <p:ph sz="half" idx="2"/>
          </p:nvPr>
        </p:nvSpPr>
        <p:spPr>
          <a:xfrm>
            <a:off x="483636" y="2623930"/>
            <a:ext cx="2986019" cy="3448880"/>
          </a:xfrm>
        </p:spPr>
        <p:txBody>
          <a:bodyPr>
            <a:normAutofit/>
          </a:bodyPr>
          <a:lstStyle/>
          <a:p>
            <a:r>
              <a:rPr lang="vi-VN" sz="2000" dirty="0"/>
              <a:t>Độ tin cậy thấp</a:t>
            </a:r>
          </a:p>
          <a:p>
            <a:r>
              <a:rPr lang="vi-VN" sz="2000" dirty="0"/>
              <a:t>Hiệu suất thấp</a:t>
            </a:r>
          </a:p>
          <a:p>
            <a:r>
              <a:rPr lang="en-US" sz="2000" dirty="0"/>
              <a:t>Chi </a:t>
            </a:r>
            <a:r>
              <a:rPr lang="en-US" sz="2000" dirty="0" err="1"/>
              <a:t>phí</a:t>
            </a:r>
            <a:r>
              <a:rPr lang="en-US" sz="2000" dirty="0"/>
              <a:t> </a:t>
            </a:r>
            <a:r>
              <a:rPr lang="en-US" sz="2000" dirty="0" err="1"/>
              <a:t>cao</a:t>
            </a:r>
            <a:endParaRPr lang="vi-VN" sz="2000" dirty="0"/>
          </a:p>
          <a:p>
            <a:r>
              <a:rPr lang="en-US" sz="2000" dirty="0" err="1"/>
              <a:t>Khả</a:t>
            </a:r>
            <a:r>
              <a:rPr lang="en-US" sz="2000" dirty="0"/>
              <a:t> </a:t>
            </a:r>
            <a:r>
              <a:rPr lang="en-US" sz="2000" dirty="0" err="1"/>
              <a:t>năng</a:t>
            </a:r>
            <a:r>
              <a:rPr lang="en-US" sz="2000" dirty="0"/>
              <a:t> </a:t>
            </a:r>
            <a:r>
              <a:rPr lang="en-US" sz="2000" dirty="0" err="1"/>
              <a:t>mở</a:t>
            </a:r>
            <a:r>
              <a:rPr lang="en-US" sz="2000" dirty="0"/>
              <a:t> </a:t>
            </a:r>
            <a:r>
              <a:rPr lang="en-US" sz="2000" dirty="0" err="1"/>
              <a:t>rộng</a:t>
            </a:r>
            <a:r>
              <a:rPr lang="en-US" sz="2000" dirty="0"/>
              <a:t> </a:t>
            </a:r>
            <a:r>
              <a:rPr lang="en-US" sz="2000" dirty="0" err="1"/>
              <a:t>hạn</a:t>
            </a:r>
            <a:r>
              <a:rPr lang="en-US" sz="2000" dirty="0"/>
              <a:t> </a:t>
            </a:r>
            <a:r>
              <a:rPr lang="en-US" sz="2000" dirty="0" err="1"/>
              <a:t>chế</a:t>
            </a:r>
            <a:endParaRPr lang="vi-VN" sz="2000" dirty="0"/>
          </a:p>
          <a:p>
            <a:r>
              <a:rPr lang="en-US" sz="2000" dirty="0"/>
              <a:t>An </a:t>
            </a:r>
            <a:r>
              <a:rPr lang="en-US" sz="2000" dirty="0" err="1"/>
              <a:t>ninh</a:t>
            </a:r>
            <a:r>
              <a:rPr lang="en-US" sz="2000" dirty="0"/>
              <a:t> </a:t>
            </a:r>
            <a:r>
              <a:rPr lang="en-US" sz="2000" dirty="0" err="1"/>
              <a:t>yếu</a:t>
            </a:r>
            <a:endParaRPr lang="en-US" sz="2000" dirty="0"/>
          </a:p>
        </p:txBody>
      </p:sp>
      <p:sp>
        <p:nvSpPr>
          <p:cNvPr id="18" name="Text Placeholder 6">
            <a:extLst>
              <a:ext uri="{FF2B5EF4-FFF2-40B4-BE49-F238E27FC236}">
                <a16:creationId xmlns:a16="http://schemas.microsoft.com/office/drawing/2014/main" id="{350964D4-FB6A-DEEA-D8D7-0DADD493C0E2}"/>
              </a:ext>
            </a:extLst>
          </p:cNvPr>
          <p:cNvSpPr>
            <a:spLocks noGrp="1"/>
          </p:cNvSpPr>
          <p:nvPr>
            <p:ph type="body" sz="quarter" idx="3"/>
          </p:nvPr>
        </p:nvSpPr>
        <p:spPr>
          <a:xfrm>
            <a:off x="3830620" y="1333189"/>
            <a:ext cx="2984400" cy="1074410"/>
          </a:xfrm>
        </p:spPr>
        <p:txBody>
          <a:bodyPr/>
          <a:lstStyle/>
          <a:p>
            <a:r>
              <a:rPr lang="vi-VN" dirty="0"/>
              <a:t>Lí do ra đời của bitcoin (blockchain)</a:t>
            </a:r>
            <a:endParaRPr lang="en-US" dirty="0"/>
          </a:p>
        </p:txBody>
      </p:sp>
      <p:sp>
        <p:nvSpPr>
          <p:cNvPr id="7" name="Content Placeholder 6">
            <a:extLst>
              <a:ext uri="{FF2B5EF4-FFF2-40B4-BE49-F238E27FC236}">
                <a16:creationId xmlns:a16="http://schemas.microsoft.com/office/drawing/2014/main" id="{A7F42263-DE86-44BB-AC19-CD7982D365B2}"/>
              </a:ext>
            </a:extLst>
          </p:cNvPr>
          <p:cNvSpPr>
            <a:spLocks noGrp="1"/>
          </p:cNvSpPr>
          <p:nvPr>
            <p:ph sz="quarter" idx="4"/>
          </p:nvPr>
        </p:nvSpPr>
        <p:spPr>
          <a:xfrm>
            <a:off x="3830620" y="2623930"/>
            <a:ext cx="2984400" cy="3448881"/>
          </a:xfrm>
        </p:spPr>
        <p:txBody>
          <a:bodyPr>
            <a:normAutofit/>
          </a:bodyPr>
          <a:lstStyle/>
          <a:p>
            <a:r>
              <a:rPr lang="vi-VN" sz="2000" dirty="0"/>
              <a:t>Nhằm giải quyết các vấn đề về chuyển tiền và lưu trữ thông tin trực tuyến an toàn</a:t>
            </a:r>
            <a:endParaRPr lang="en-US" sz="2000" dirty="0"/>
          </a:p>
          <a:p>
            <a:r>
              <a:rPr lang="vi-VN" sz="2000" dirty="0"/>
              <a:t>Giải quyết vấn đề trung gian</a:t>
            </a:r>
          </a:p>
          <a:p>
            <a:r>
              <a:rPr lang="en-US" sz="2000" dirty="0" err="1"/>
              <a:t>Đảm</a:t>
            </a:r>
            <a:r>
              <a:rPr lang="en-US" sz="2000" dirty="0"/>
              <a:t> </a:t>
            </a:r>
            <a:r>
              <a:rPr lang="en-US" sz="2000" dirty="0" err="1"/>
              <a:t>bảo</a:t>
            </a:r>
            <a:r>
              <a:rPr lang="en-US" sz="2000" dirty="0"/>
              <a:t> </a:t>
            </a:r>
            <a:r>
              <a:rPr lang="en-US" sz="2000" dirty="0" err="1"/>
              <a:t>tính</a:t>
            </a:r>
            <a:r>
              <a:rPr lang="en-US" sz="2000" dirty="0"/>
              <a:t> </a:t>
            </a:r>
            <a:r>
              <a:rPr lang="en-US" sz="2000" dirty="0" err="1"/>
              <a:t>minh</a:t>
            </a:r>
            <a:r>
              <a:rPr lang="en-US" sz="2000" dirty="0"/>
              <a:t> </a:t>
            </a:r>
            <a:r>
              <a:rPr lang="en-US" sz="2000" dirty="0" err="1"/>
              <a:t>bạch</a:t>
            </a:r>
            <a:endParaRPr lang="vi-VN" sz="2000" dirty="0"/>
          </a:p>
          <a:p>
            <a:r>
              <a:rPr lang="en-US" sz="2000" dirty="0" err="1"/>
              <a:t>Đảm</a:t>
            </a:r>
            <a:r>
              <a:rPr lang="en-US" sz="2000" dirty="0"/>
              <a:t> </a:t>
            </a:r>
            <a:r>
              <a:rPr lang="en-US" sz="2000" dirty="0" err="1"/>
              <a:t>bảo</a:t>
            </a:r>
            <a:r>
              <a:rPr lang="en-US" sz="2000" dirty="0"/>
              <a:t> </a:t>
            </a:r>
            <a:r>
              <a:rPr lang="en-US" sz="2000" dirty="0" err="1"/>
              <a:t>tính</a:t>
            </a:r>
            <a:r>
              <a:rPr lang="en-US" sz="2000" dirty="0"/>
              <a:t> an </a:t>
            </a:r>
            <a:r>
              <a:rPr lang="en-US" sz="2000" dirty="0" err="1"/>
              <a:t>toàn</a:t>
            </a:r>
            <a:endParaRPr lang="en-US" sz="2000" dirty="0"/>
          </a:p>
        </p:txBody>
      </p:sp>
      <p:sp>
        <p:nvSpPr>
          <p:cNvPr id="2" name="TextBox 1">
            <a:extLst>
              <a:ext uri="{FF2B5EF4-FFF2-40B4-BE49-F238E27FC236}">
                <a16:creationId xmlns:a16="http://schemas.microsoft.com/office/drawing/2014/main" id="{6BEC6F20-C75D-C50B-5D09-72EF66C2F803}"/>
              </a:ext>
            </a:extLst>
          </p:cNvPr>
          <p:cNvSpPr txBox="1"/>
          <p:nvPr/>
        </p:nvSpPr>
        <p:spPr>
          <a:xfrm>
            <a:off x="9729190" y="6000720"/>
            <a:ext cx="216277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flickr.com/photos/btckeychain/1068024284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3242389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p:txBody>
          <a:bodyPr/>
          <a:lstStyle/>
          <a:p>
            <a:r>
              <a:rPr lang="vi-VN" dirty="0"/>
              <a:t>Hash function</a:t>
            </a:r>
            <a:endParaRPr lang="en-US" dirty="0"/>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p:txBody>
          <a:bodyPr/>
          <a:lstStyle/>
          <a:p>
            <a:r>
              <a:rPr lang="vi-VN" dirty="0"/>
              <a:t>Là một thuật toán ánh xạ đầu vào thành một giá trị băm</a:t>
            </a:r>
          </a:p>
          <a:p>
            <a:r>
              <a:rPr lang="vi-VN" dirty="0"/>
              <a:t>Đầu vào sẽ có độ dài bất kì nhưng đầu ra sẽ cố định n bit</a:t>
            </a:r>
          </a:p>
          <a:p>
            <a:r>
              <a:rPr lang="vi-VN" dirty="0"/>
              <a:t>Các đầu vào khác nhau sẽ cho ra giá trị băm khác nhau và rất khó khăn để phân tích ngược lại (từ giá trị băm tìm ra đầu vào)</a:t>
            </a:r>
            <a:endParaRPr lang="en-US" dirty="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6</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a:xfrm>
            <a:off x="821094" y="1016000"/>
            <a:ext cx="5569271" cy="4978400"/>
          </a:xfrm>
        </p:spPr>
      </p:pic>
      <p:sp>
        <p:nvSpPr>
          <p:cNvPr id="2" name="TextBox 1">
            <a:extLst>
              <a:ext uri="{FF2B5EF4-FFF2-40B4-BE49-F238E27FC236}">
                <a16:creationId xmlns:a16="http://schemas.microsoft.com/office/drawing/2014/main" id="{592AAF13-D7E4-EB77-1EDF-901CD24A06CA}"/>
              </a:ext>
            </a:extLst>
          </p:cNvPr>
          <p:cNvSpPr txBox="1"/>
          <p:nvPr/>
        </p:nvSpPr>
        <p:spPr>
          <a:xfrm>
            <a:off x="1117601" y="5994400"/>
            <a:ext cx="5138058" cy="230832"/>
          </a:xfrm>
          <a:prstGeom prst="rect">
            <a:avLst/>
          </a:prstGeom>
          <a:noFill/>
        </p:spPr>
        <p:txBody>
          <a:bodyPr wrap="square" rtlCol="0">
            <a:spAutoFit/>
          </a:bodyPr>
          <a:lstStyle/>
          <a:p>
            <a:r>
              <a:rPr lang="en-US" sz="900" dirty="0">
                <a:hlinkClick r:id="rId4" tooltip="https://creativecommons.org/licenses/by/3.0/"/>
              </a:rPr>
              <a:t>BY</a:t>
            </a:r>
            <a:endParaRPr lang="en-US" sz="900" dirty="0"/>
          </a:p>
        </p:txBody>
      </p:sp>
    </p:spTree>
    <p:extLst>
      <p:ext uri="{BB962C8B-B14F-4D97-AF65-F5344CB8AC3E}">
        <p14:creationId xmlns:p14="http://schemas.microsoft.com/office/powerpoint/2010/main" val="63167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p:txBody>
          <a:bodyPr/>
          <a:lstStyle/>
          <a:p>
            <a:r>
              <a:rPr lang="vi-VN" dirty="0"/>
              <a:t>Public key cryptography</a:t>
            </a:r>
            <a:endParaRPr lang="en-US" dirty="0"/>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8" y="3073967"/>
            <a:ext cx="5272764" cy="2920433"/>
          </a:xfrm>
        </p:spPr>
        <p:txBody>
          <a:bodyPr>
            <a:normAutofit/>
          </a:bodyPr>
          <a:lstStyle/>
          <a:p>
            <a:r>
              <a:rPr lang="vi-VN" dirty="0"/>
              <a:t>Một hệ thống mật mã sử dụng 2 khóa riêng biệt: public key, private key</a:t>
            </a:r>
          </a:p>
          <a:p>
            <a:r>
              <a:rPr lang="vi-VN" dirty="0"/>
              <a:t>Public key được công khai nhưng private key chỉ người sở hữu mới biết</a:t>
            </a:r>
          </a:p>
          <a:p>
            <a:r>
              <a:rPr lang="vi-VN" dirty="0"/>
              <a:t>Public key được dùng để mã hóa thông tin và xác thực chữ ký số</a:t>
            </a:r>
          </a:p>
          <a:p>
            <a:r>
              <a:rPr lang="vi-VN" dirty="0"/>
              <a:t>Private key được dùng để giải mã thông tin và tạo chữ ký số</a:t>
            </a:r>
            <a:endParaRPr lang="en-US" dirty="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7</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a:xfrm>
            <a:off x="821094" y="1016000"/>
            <a:ext cx="5569271" cy="4978400"/>
          </a:xfrm>
        </p:spPr>
      </p:pic>
      <p:sp>
        <p:nvSpPr>
          <p:cNvPr id="2" name="TextBox 1">
            <a:extLst>
              <a:ext uri="{FF2B5EF4-FFF2-40B4-BE49-F238E27FC236}">
                <a16:creationId xmlns:a16="http://schemas.microsoft.com/office/drawing/2014/main" id="{592AAF13-D7E4-EB77-1EDF-901CD24A06CA}"/>
              </a:ext>
            </a:extLst>
          </p:cNvPr>
          <p:cNvSpPr txBox="1"/>
          <p:nvPr/>
        </p:nvSpPr>
        <p:spPr>
          <a:xfrm>
            <a:off x="1117601" y="5994400"/>
            <a:ext cx="5138058" cy="230832"/>
          </a:xfrm>
          <a:prstGeom prst="rect">
            <a:avLst/>
          </a:prstGeom>
          <a:noFill/>
        </p:spPr>
        <p:txBody>
          <a:bodyPr wrap="square" rtlCol="0">
            <a:spAutoFit/>
          </a:bodyPr>
          <a:lstStyle/>
          <a:p>
            <a:r>
              <a:rPr lang="en-US" sz="900" dirty="0">
                <a:hlinkClick r:id="rId4" tooltip="https://creativecommons.org/licenses/by/3.0/"/>
              </a:rPr>
              <a:t>BY</a:t>
            </a:r>
            <a:endParaRPr lang="en-US" sz="900" dirty="0"/>
          </a:p>
        </p:txBody>
      </p:sp>
    </p:spTree>
    <p:extLst>
      <p:ext uri="{BB962C8B-B14F-4D97-AF65-F5344CB8AC3E}">
        <p14:creationId xmlns:p14="http://schemas.microsoft.com/office/powerpoint/2010/main" val="2098236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494C0-ABDD-4C4D-8C46-49B8F20CC7E9}"/>
              </a:ext>
            </a:extLst>
          </p:cNvPr>
          <p:cNvSpPr>
            <a:spLocks noGrp="1"/>
          </p:cNvSpPr>
          <p:nvPr>
            <p:ph type="title"/>
          </p:nvPr>
        </p:nvSpPr>
        <p:spPr>
          <a:xfrm>
            <a:off x="876300" y="4406207"/>
            <a:ext cx="10439400" cy="1175444"/>
          </a:xfrm>
        </p:spPr>
        <p:txBody>
          <a:bodyPr anchor="ctr">
            <a:normAutofit/>
          </a:bodyPr>
          <a:lstStyle/>
          <a:p>
            <a:r>
              <a:rPr lang="vi-VN" sz="5100"/>
              <a:t>Các khái niệm chính trong blockchain</a:t>
            </a:r>
            <a:endParaRPr lang="en-US" sz="5100"/>
          </a:p>
        </p:txBody>
      </p:sp>
      <p:sp>
        <p:nvSpPr>
          <p:cNvPr id="3" name="Slide Number Placeholder 2">
            <a:extLst>
              <a:ext uri="{FF2B5EF4-FFF2-40B4-BE49-F238E27FC236}">
                <a16:creationId xmlns:a16="http://schemas.microsoft.com/office/drawing/2014/main" id="{C9D622C3-EE4F-4FB9-94FB-550563528286}"/>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8</a:t>
            </a:fld>
            <a:endParaRPr lang="en-US" sz="800"/>
          </a:p>
        </p:txBody>
      </p:sp>
      <p:pic>
        <p:nvPicPr>
          <p:cNvPr id="8" name="Picture Placeholder 7">
            <a:extLst>
              <a:ext uri="{FF2B5EF4-FFF2-40B4-BE49-F238E27FC236}">
                <a16:creationId xmlns:a16="http://schemas.microsoft.com/office/drawing/2014/main" id="{2DE860BC-070C-49AE-AF30-7F05D59402B6}"/>
              </a:ext>
              <a:ext uri="{C183D7F6-B498-43B3-948B-1728B52AA6E4}">
                <adec:decorative xmlns:adec="http://schemas.microsoft.com/office/drawing/2017/decorative" val="1"/>
              </a:ext>
            </a:extLst>
          </p:cNvPr>
          <p:cNvPicPr>
            <a:picLocks noGrp="1" noChangeAspect="1"/>
          </p:cNvPicPr>
          <p:nvPr>
            <p:ph type="pic" sz="quarter" idx="13"/>
          </p:nvPr>
        </p:nvPicPr>
        <p:blipFill>
          <a:blip r:embed="rId2"/>
          <a:stretch/>
        </p:blipFill>
        <p:spPr>
          <a:xfrm>
            <a:off x="2729302" y="260350"/>
            <a:ext cx="6804835" cy="3657599"/>
          </a:xfrm>
          <a:noFill/>
        </p:spPr>
      </p:pic>
    </p:spTree>
    <p:extLst>
      <p:ext uri="{BB962C8B-B14F-4D97-AF65-F5344CB8AC3E}">
        <p14:creationId xmlns:p14="http://schemas.microsoft.com/office/powerpoint/2010/main" val="3462884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7" y="1296177"/>
            <a:ext cx="5272764" cy="1469602"/>
          </a:xfrm>
        </p:spPr>
        <p:txBody>
          <a:bodyPr/>
          <a:lstStyle/>
          <a:p>
            <a:r>
              <a:rPr lang="vi-VN" dirty="0"/>
              <a:t>Account</a:t>
            </a:r>
            <a:endParaRPr lang="en-US" dirty="0"/>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7" y="2765779"/>
            <a:ext cx="5272764" cy="3228621"/>
          </a:xfrm>
        </p:spPr>
        <p:txBody>
          <a:bodyPr>
            <a:normAutofit/>
          </a:bodyPr>
          <a:lstStyle/>
          <a:p>
            <a:r>
              <a:rPr lang="vi-VN" dirty="0"/>
              <a:t>Trong mạng bitcoin, một account thực chất là một cặp khóa công khai và bí mật được lưu trữ trong ví (wallet) người dùng</a:t>
            </a:r>
          </a:p>
          <a:p>
            <a:r>
              <a:rPr lang="vi-VN" dirty="0"/>
              <a:t>Mỗi account được đại diện bằng 1 địa chỉ (address) duy nhất</a:t>
            </a:r>
          </a:p>
          <a:p>
            <a:r>
              <a:rPr lang="vi-VN" dirty="0"/>
              <a:t>Account được dùng để nhận và chi tiêu bitcoin</a:t>
            </a:r>
          </a:p>
          <a:p>
            <a:r>
              <a:rPr lang="vi-VN" dirty="0"/>
              <a:t>Người dùng có thể tạo nhiều tài khoản và địa chỉ trong 1 ví bitcoin</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9</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a:stretch/>
        </p:blipFill>
        <p:spPr>
          <a:xfrm>
            <a:off x="821094" y="1016000"/>
            <a:ext cx="5569271" cy="4978400"/>
          </a:xfrm>
        </p:spPr>
      </p:pic>
      <p:sp>
        <p:nvSpPr>
          <p:cNvPr id="2" name="TextBox 1">
            <a:extLst>
              <a:ext uri="{FF2B5EF4-FFF2-40B4-BE49-F238E27FC236}">
                <a16:creationId xmlns:a16="http://schemas.microsoft.com/office/drawing/2014/main" id="{592AAF13-D7E4-EB77-1EDF-901CD24A06CA}"/>
              </a:ext>
            </a:extLst>
          </p:cNvPr>
          <p:cNvSpPr txBox="1"/>
          <p:nvPr/>
        </p:nvSpPr>
        <p:spPr>
          <a:xfrm>
            <a:off x="1117601" y="5994400"/>
            <a:ext cx="5138058" cy="230832"/>
          </a:xfrm>
          <a:prstGeom prst="rect">
            <a:avLst/>
          </a:prstGeom>
          <a:noFill/>
        </p:spPr>
        <p:txBody>
          <a:bodyPr wrap="square" rtlCol="0">
            <a:spAutoFit/>
          </a:bodyPr>
          <a:lstStyle/>
          <a:p>
            <a:r>
              <a:rPr lang="en-US" sz="900" dirty="0">
                <a:hlinkClick r:id="rId4" tooltip="https://creativecommons.org/licenses/by/3.0/"/>
              </a:rPr>
              <a:t>BY</a:t>
            </a:r>
            <a:endParaRPr lang="en-US" sz="900" dirty="0"/>
          </a:p>
        </p:txBody>
      </p:sp>
    </p:spTree>
    <p:extLst>
      <p:ext uri="{BB962C8B-B14F-4D97-AF65-F5344CB8AC3E}">
        <p14:creationId xmlns:p14="http://schemas.microsoft.com/office/powerpoint/2010/main" val="1084697887"/>
      </p:ext>
    </p:extLst>
  </p:cSld>
  <p:clrMapOvr>
    <a:masterClrMapping/>
  </p:clrMapOvr>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block presentation</Template>
  <TotalTime>870</TotalTime>
  <Words>3533</Words>
  <Application>Microsoft Office PowerPoint</Application>
  <PresentationFormat>Widescreen</PresentationFormat>
  <Paragraphs>248</Paragraphs>
  <Slides>27</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Helvetica Neue</vt:lpstr>
      <vt:lpstr>Söhne</vt:lpstr>
      <vt:lpstr>Office Theme</vt:lpstr>
      <vt:lpstr>Lê Đình Huy -20194776</vt:lpstr>
      <vt:lpstr>Kiến thức cơ bản</vt:lpstr>
      <vt:lpstr>Kiến trúc client-server</vt:lpstr>
      <vt:lpstr>Kiến trúc peer-to-peer</vt:lpstr>
      <vt:lpstr>Nhược điểm kiến trúc tập trung và lí do ra đời của bitcoin (blockchain)</vt:lpstr>
      <vt:lpstr>Hash function</vt:lpstr>
      <vt:lpstr>Public key cryptography</vt:lpstr>
      <vt:lpstr>Các khái niệm chính trong blockchain</vt:lpstr>
      <vt:lpstr>Account</vt:lpstr>
      <vt:lpstr>Address</vt:lpstr>
      <vt:lpstr>Wallet</vt:lpstr>
      <vt:lpstr>Chaining block</vt:lpstr>
      <vt:lpstr>Block</vt:lpstr>
      <vt:lpstr>Transaction</vt:lpstr>
      <vt:lpstr>UTXO Model</vt:lpstr>
      <vt:lpstr>Account Based Model</vt:lpstr>
      <vt:lpstr>Transaction mới được tạo ra như nào</vt:lpstr>
      <vt:lpstr>Transaction pool (mempool)</vt:lpstr>
      <vt:lpstr>Tại sao cần cơ chế đồng thuận</vt:lpstr>
      <vt:lpstr>Proof-of-work và Proof-of-stake</vt:lpstr>
      <vt:lpstr>Block mới được tạo ra</vt:lpstr>
      <vt:lpstr>Coin thực chất là gì</vt:lpstr>
      <vt:lpstr>Coin được lưu trữ ở đâu và tạo coin mới</vt:lpstr>
      <vt:lpstr>Blockchain node</vt:lpstr>
      <vt:lpstr>Các loại node</vt:lpstr>
      <vt:lpstr>Blockchain client</vt:lpstr>
      <vt:lpstr>Ví dụ về ethereum client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Lê Đình Huy -20194776</dc:title>
  <dc:creator>LE DINH HUY 20194776</dc:creator>
  <cp:lastModifiedBy>LE DINH HUY 20194776</cp:lastModifiedBy>
  <cp:revision>51</cp:revision>
  <dcterms:created xsi:type="dcterms:W3CDTF">2023-05-04T09:57:23Z</dcterms:created>
  <dcterms:modified xsi:type="dcterms:W3CDTF">2023-05-05T18:01:22Z</dcterms:modified>
</cp:coreProperties>
</file>